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712" r:id="rId2"/>
    <p:sldId id="713" r:id="rId3"/>
    <p:sldId id="705" r:id="rId4"/>
    <p:sldId id="706" r:id="rId5"/>
    <p:sldId id="720" r:id="rId6"/>
    <p:sldId id="721" r:id="rId7"/>
    <p:sldId id="256" r:id="rId8"/>
    <p:sldId id="715" r:id="rId9"/>
    <p:sldId id="716" r:id="rId10"/>
    <p:sldId id="717" r:id="rId11"/>
    <p:sldId id="719"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8054" autoAdjust="0"/>
  </p:normalViewPr>
  <p:slideViewPr>
    <p:cSldViewPr snapToGrid="0">
      <p:cViewPr varScale="1">
        <p:scale>
          <a:sx n="86" d="100"/>
          <a:sy n="86" d="100"/>
        </p:scale>
        <p:origin x="-331"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912570-6A6F-42A3-9BD6-63B26FF6392A}" type="datetimeFigureOut">
              <a:rPr lang="zh-CN" altLang="en-US" smtClean="0"/>
              <a:t>2023-05-09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20A75D-D184-4801-90AE-B95555BF21B7}" type="slidenum">
              <a:rPr lang="zh-CN" altLang="en-US" smtClean="0"/>
              <a:t>‹#›</a:t>
            </a:fld>
            <a:endParaRPr lang="zh-CN" altLang="en-US"/>
          </a:p>
        </p:txBody>
      </p:sp>
    </p:spTree>
    <p:extLst>
      <p:ext uri="{BB962C8B-B14F-4D97-AF65-F5344CB8AC3E}">
        <p14:creationId xmlns:p14="http://schemas.microsoft.com/office/powerpoint/2010/main" val="4177155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a:extLst>
              <a:ext uri="{FF2B5EF4-FFF2-40B4-BE49-F238E27FC236}">
                <a16:creationId xmlns:a16="http://schemas.microsoft.com/office/drawing/2014/main" xmlns="" id="{4A918347-4777-467B-A948-DDD5F295410F}"/>
              </a:ext>
            </a:extLst>
          </p:cNvPr>
          <p:cNvSpPr>
            <a:spLocks noGrp="1" noRot="1" noChangeAspect="1" noChangeArrowheads="1" noTextEdit="1"/>
          </p:cNvSpPr>
          <p:nvPr>
            <p:ph type="sldImg" idx="4294967295"/>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备注占位符 2">
            <a:extLst>
              <a:ext uri="{FF2B5EF4-FFF2-40B4-BE49-F238E27FC236}">
                <a16:creationId xmlns:a16="http://schemas.microsoft.com/office/drawing/2014/main" xmlns="" id="{F87C7A06-8A3D-4C35-985B-0720D949E7F3}"/>
              </a:ext>
            </a:extLst>
          </p:cNvPr>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CN" altLang="en-US"/>
          </a:p>
        </p:txBody>
      </p:sp>
      <p:sp>
        <p:nvSpPr>
          <p:cNvPr id="28676" name="灯片编号占位符 3">
            <a:extLst>
              <a:ext uri="{FF2B5EF4-FFF2-40B4-BE49-F238E27FC236}">
                <a16:creationId xmlns:a16="http://schemas.microsoft.com/office/drawing/2014/main" xmlns="" id="{69A068CF-7730-43D5-9C69-1F94DD15005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Tx/>
              <a:buNone/>
            </a:pPr>
            <a:fld id="{C49E7626-87BD-4C52-9095-9C71E4665D71}" type="slidenum">
              <a:rPr lang="zh-CN" altLang="en-US" smtClean="0">
                <a:solidFill>
                  <a:srgbClr val="000000"/>
                </a:solidFill>
                <a:latin typeface="Calibri" panose="020F0502020204030204" pitchFamily="34" charset="0"/>
              </a:rPr>
              <a:pPr>
                <a:buFontTx/>
                <a:buNone/>
              </a:pPr>
              <a:t>1</a:t>
            </a:fld>
            <a:endParaRPr lang="zh-CN" altLang="en-US">
              <a:solidFill>
                <a:srgbClr val="000000"/>
              </a:solidFill>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a:extLst>
              <a:ext uri="{FF2B5EF4-FFF2-40B4-BE49-F238E27FC236}">
                <a16:creationId xmlns:a16="http://schemas.microsoft.com/office/drawing/2014/main" xmlns="" id="{3D7974C0-2671-4F05-A837-948A7FAC65DE}"/>
              </a:ext>
            </a:extLst>
          </p:cNvPr>
          <p:cNvSpPr>
            <a:spLocks noGrp="1" noRot="1" noChangeAspect="1" noChangeArrowheads="1" noTextEdit="1"/>
          </p:cNvSpPr>
          <p:nvPr>
            <p:ph type="sldImg" idx="4294967295"/>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备注占位符 2">
            <a:extLst>
              <a:ext uri="{FF2B5EF4-FFF2-40B4-BE49-F238E27FC236}">
                <a16:creationId xmlns:a16="http://schemas.microsoft.com/office/drawing/2014/main" xmlns="" id="{3A0EFE1D-A2F1-44C3-96C3-EDD362150E5F}"/>
              </a:ext>
            </a:extLst>
          </p:cNvPr>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CN" altLang="en-US"/>
          </a:p>
        </p:txBody>
      </p:sp>
      <p:sp>
        <p:nvSpPr>
          <p:cNvPr id="30724" name="灯片编号占位符 3">
            <a:extLst>
              <a:ext uri="{FF2B5EF4-FFF2-40B4-BE49-F238E27FC236}">
                <a16:creationId xmlns:a16="http://schemas.microsoft.com/office/drawing/2014/main" xmlns="" id="{948BDA64-C96B-45A2-A191-F0556B141FB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Tx/>
              <a:buNone/>
            </a:pPr>
            <a:fld id="{3AA1E94C-652E-4FF9-9178-DE3C5B8ECE5F}" type="slidenum">
              <a:rPr lang="zh-CN" altLang="en-US" smtClean="0">
                <a:solidFill>
                  <a:srgbClr val="000000"/>
                </a:solidFill>
                <a:latin typeface="Calibri" panose="020F0502020204030204" pitchFamily="34" charset="0"/>
              </a:rPr>
              <a:pPr>
                <a:buFontTx/>
                <a:buNone/>
              </a:pPr>
              <a:t>2</a:t>
            </a:fld>
            <a:endParaRPr lang="zh-CN" altLang="en-US">
              <a:solidFill>
                <a:srgbClr val="000000"/>
              </a:solidFill>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a:extLst>
              <a:ext uri="{FF2B5EF4-FFF2-40B4-BE49-F238E27FC236}">
                <a16:creationId xmlns:a16="http://schemas.microsoft.com/office/drawing/2014/main" xmlns="" id="{1DF4914F-B5BB-4B99-80E8-9E580CA99361}"/>
              </a:ext>
            </a:extLst>
          </p:cNvPr>
          <p:cNvSpPr>
            <a:spLocks noGrp="1" noRot="1" noChangeAspect="1" noChangeArrowheads="1" noTextEdit="1"/>
          </p:cNvSpPr>
          <p:nvPr>
            <p:ph type="sldImg" idx="4294967295"/>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备注占位符 2">
            <a:extLst>
              <a:ext uri="{FF2B5EF4-FFF2-40B4-BE49-F238E27FC236}">
                <a16:creationId xmlns:a16="http://schemas.microsoft.com/office/drawing/2014/main" xmlns="" id="{CC95193C-66EA-49A5-AEB7-8C70ECB4834F}"/>
              </a:ext>
            </a:extLst>
          </p:cNvPr>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CN" altLang="en-US"/>
          </a:p>
        </p:txBody>
      </p:sp>
      <p:sp>
        <p:nvSpPr>
          <p:cNvPr id="32772" name="灯片编号占位符 3">
            <a:extLst>
              <a:ext uri="{FF2B5EF4-FFF2-40B4-BE49-F238E27FC236}">
                <a16:creationId xmlns:a16="http://schemas.microsoft.com/office/drawing/2014/main" xmlns="" id="{50581E9D-07B5-4DCC-BE22-B920F547F45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Tx/>
              <a:buNone/>
            </a:pPr>
            <a:fld id="{0977B2AB-D05E-4F8E-A671-AB0E9E771511}" type="slidenum">
              <a:rPr lang="zh-CN" altLang="en-US" smtClean="0">
                <a:solidFill>
                  <a:srgbClr val="000000"/>
                </a:solidFill>
                <a:latin typeface="Calibri" panose="020F0502020204030204" pitchFamily="34" charset="0"/>
              </a:rPr>
              <a:pPr>
                <a:buFontTx/>
                <a:buNone/>
              </a:pPr>
              <a:t>3</a:t>
            </a:fld>
            <a:endParaRPr lang="zh-CN" altLang="en-US">
              <a:solidFill>
                <a:srgbClr val="000000"/>
              </a:solidFill>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a:extLst>
              <a:ext uri="{FF2B5EF4-FFF2-40B4-BE49-F238E27FC236}">
                <a16:creationId xmlns:a16="http://schemas.microsoft.com/office/drawing/2014/main" xmlns="" id="{A202CE3B-D807-4F0D-A435-50B11E8BA2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备注占位符 2">
            <a:extLst>
              <a:ext uri="{FF2B5EF4-FFF2-40B4-BE49-F238E27FC236}">
                <a16:creationId xmlns:a16="http://schemas.microsoft.com/office/drawing/2014/main" xmlns="" id="{6DCD6EE9-21A0-4D52-8CA3-6488221F6F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50000"/>
              </a:lnSpc>
              <a:spcBef>
                <a:spcPct val="0"/>
              </a:spcBef>
            </a:pPr>
            <a:endParaRPr kumimoji="0" lang="zh-CN" altLang="en-US" b="1" dirty="0">
              <a:solidFill>
                <a:srgbClr val="0000CC"/>
              </a:solidFill>
              <a:latin typeface="黑体" panose="02010609060101010101" pitchFamily="49" charset="-122"/>
              <a:ea typeface="黑体" panose="02010609060101010101" pitchFamily="49" charset="-122"/>
            </a:endParaRPr>
          </a:p>
        </p:txBody>
      </p:sp>
      <p:sp>
        <p:nvSpPr>
          <p:cNvPr id="34820" name="灯片编号占位符 3">
            <a:extLst>
              <a:ext uri="{FF2B5EF4-FFF2-40B4-BE49-F238E27FC236}">
                <a16:creationId xmlns:a16="http://schemas.microsoft.com/office/drawing/2014/main" xmlns="" id="{AC085978-7DA8-4845-BA7B-529EDC0260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FEAC190F-87CD-41C0-A438-719A248A096D}" type="slidenum">
              <a:rPr lang="zh-CN" altLang="en-US" smtClean="0">
                <a:solidFill>
                  <a:srgbClr val="000000"/>
                </a:solidFill>
                <a:latin typeface="Calibri" panose="020F0502020204030204" pitchFamily="34" charset="0"/>
              </a:rPr>
              <a:pPr/>
              <a:t>4</a:t>
            </a:fld>
            <a:endParaRPr lang="zh-CN" altLang="en-US">
              <a:solidFill>
                <a:srgbClr val="000000"/>
              </a:solidFill>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a:extLst>
              <a:ext uri="{FF2B5EF4-FFF2-40B4-BE49-F238E27FC236}">
                <a16:creationId xmlns:a16="http://schemas.microsoft.com/office/drawing/2014/main" xmlns="" id="{1DF4914F-B5BB-4B99-80E8-9E580CA99361}"/>
              </a:ext>
            </a:extLst>
          </p:cNvPr>
          <p:cNvSpPr>
            <a:spLocks noGrp="1" noRot="1" noChangeAspect="1" noChangeArrowheads="1" noTextEdit="1"/>
          </p:cNvSpPr>
          <p:nvPr>
            <p:ph type="sldImg" idx="4294967295"/>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备注占位符 2">
            <a:extLst>
              <a:ext uri="{FF2B5EF4-FFF2-40B4-BE49-F238E27FC236}">
                <a16:creationId xmlns:a16="http://schemas.microsoft.com/office/drawing/2014/main" xmlns="" id="{CC95193C-66EA-49A5-AEB7-8C70ECB4834F}"/>
              </a:ext>
            </a:extLst>
          </p:cNvPr>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CN" altLang="en-US"/>
          </a:p>
        </p:txBody>
      </p:sp>
      <p:sp>
        <p:nvSpPr>
          <p:cNvPr id="32772" name="灯片编号占位符 3">
            <a:extLst>
              <a:ext uri="{FF2B5EF4-FFF2-40B4-BE49-F238E27FC236}">
                <a16:creationId xmlns:a16="http://schemas.microsoft.com/office/drawing/2014/main" xmlns="" id="{50581E9D-07B5-4DCC-BE22-B920F547F45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Tx/>
              <a:buNone/>
            </a:pPr>
            <a:fld id="{0977B2AB-D05E-4F8E-A671-AB0E9E771511}" type="slidenum">
              <a:rPr lang="zh-CN" altLang="en-US" smtClean="0">
                <a:solidFill>
                  <a:srgbClr val="000000"/>
                </a:solidFill>
                <a:latin typeface="Calibri" panose="020F0502020204030204" pitchFamily="34" charset="0"/>
              </a:rPr>
              <a:pPr>
                <a:buFontTx/>
                <a:buNone/>
              </a:pPr>
              <a:t>5</a:t>
            </a:fld>
            <a:endParaRPr lang="zh-CN" altLang="en-US">
              <a:solidFill>
                <a:srgbClr val="000000"/>
              </a:solidFill>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50000"/>
              </a:lnSpc>
              <a:spcBef>
                <a:spcPct val="0"/>
              </a:spcBef>
            </a:pPr>
            <a:endParaRPr kumimoji="0" lang="zh-CN" altLang="en-US" b="1">
              <a:solidFill>
                <a:srgbClr val="0000CC"/>
              </a:solidFill>
              <a:latin typeface="黑体" pitchFamily="49" charset="-122"/>
              <a:ea typeface="黑体" pitchFamily="49" charset="-122"/>
            </a:endParaRPr>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1BB37325-054C-4B8C-BD22-D5E95719E58A}" type="slidenum">
              <a:rPr lang="zh-CN" altLang="en-US">
                <a:solidFill>
                  <a:srgbClr val="000000"/>
                </a:solidFill>
                <a:latin typeface="Calibri" pitchFamily="34" charset="0"/>
              </a:rPr>
              <a:pPr/>
              <a:t>6</a:t>
            </a:fld>
            <a:endParaRPr lang="zh-CN" altLang="en-US">
              <a:solidFill>
                <a:srgbClr val="000000"/>
              </a:solidFill>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ChangeArrowheads="1" noTextEdit="1"/>
          </p:cNvSpPr>
          <p:nvPr>
            <p:ph type="sldImg" idx="4294967295"/>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备注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0" lang="zh-CN" altLang="en-US"/>
          </a:p>
        </p:txBody>
      </p:sp>
      <p:sp>
        <p:nvSpPr>
          <p:cNvPr id="45060"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a:buFontTx/>
              <a:buNone/>
            </a:pPr>
            <a:fld id="{7F7BC7E6-2FDB-44A4-8D1C-C110A2DA7819}" type="slidenum">
              <a:rPr lang="zh-CN" altLang="en-US">
                <a:solidFill>
                  <a:srgbClr val="000000"/>
                </a:solidFill>
                <a:latin typeface="Calibri" pitchFamily="34" charset="0"/>
              </a:rPr>
              <a:pPr>
                <a:buFontTx/>
                <a:buNone/>
              </a:pPr>
              <a:t>8</a:t>
            </a:fld>
            <a:endParaRPr lang="zh-CN" altLang="en-US">
              <a:solidFill>
                <a:srgbClr val="000000"/>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50000"/>
              </a:lnSpc>
              <a:spcBef>
                <a:spcPct val="0"/>
              </a:spcBef>
            </a:pPr>
            <a:endParaRPr kumimoji="0" lang="zh-CN" altLang="en-US" b="1">
              <a:solidFill>
                <a:srgbClr val="0000CC"/>
              </a:solidFill>
              <a:latin typeface="黑体" pitchFamily="49" charset="-122"/>
              <a:ea typeface="黑体" pitchFamily="49" charset="-122"/>
            </a:endParaRPr>
          </a:p>
        </p:txBody>
      </p:sp>
      <p:sp>
        <p:nvSpPr>
          <p:cNvPr id="4710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2E5F3696-0F43-4F34-9090-FA715E26AD54}" type="slidenum">
              <a:rPr lang="zh-CN" altLang="en-US">
                <a:solidFill>
                  <a:srgbClr val="000000"/>
                </a:solidFill>
                <a:latin typeface="Calibri" pitchFamily="34" charset="0"/>
              </a:rPr>
              <a:pPr/>
              <a:t>9</a:t>
            </a:fld>
            <a:endParaRPr lang="zh-CN" altLang="en-US">
              <a:solidFill>
                <a:srgbClr val="000000"/>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50000"/>
              </a:lnSpc>
              <a:spcBef>
                <a:spcPct val="0"/>
              </a:spcBef>
            </a:pPr>
            <a:endParaRPr kumimoji="0" lang="zh-CN" altLang="en-US" b="1">
              <a:solidFill>
                <a:srgbClr val="0000CC"/>
              </a:solidFill>
              <a:latin typeface="黑体" pitchFamily="49" charset="-122"/>
              <a:ea typeface="黑体" pitchFamily="49" charset="-122"/>
            </a:endParaRPr>
          </a:p>
        </p:txBody>
      </p:sp>
      <p:sp>
        <p:nvSpPr>
          <p:cNvPr id="4915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宋体" charset="-122"/>
              </a:defRPr>
            </a:lvl1pPr>
            <a:lvl2pPr marL="742950" indent="-285750">
              <a:defRPr>
                <a:solidFill>
                  <a:schemeClr val="tx1"/>
                </a:solidFill>
                <a:latin typeface="Arial" charset="0"/>
                <a:ea typeface="宋体" charset="-122"/>
              </a:defRPr>
            </a:lvl2pPr>
            <a:lvl3pPr marL="1143000" indent="-228600">
              <a:defRPr>
                <a:solidFill>
                  <a:schemeClr val="tx1"/>
                </a:solidFill>
                <a:latin typeface="Arial" charset="0"/>
                <a:ea typeface="宋体" charset="-122"/>
              </a:defRPr>
            </a:lvl3pPr>
            <a:lvl4pPr marL="1600200" indent="-228600">
              <a:defRPr>
                <a:solidFill>
                  <a:schemeClr val="tx1"/>
                </a:solidFill>
                <a:latin typeface="Arial" charset="0"/>
                <a:ea typeface="宋体" charset="-122"/>
              </a:defRPr>
            </a:lvl4pPr>
            <a:lvl5pPr marL="2057400" indent="-22860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fld id="{4FF80094-8BBD-48CC-BEF0-8B5D553F8BF5}" type="slidenum">
              <a:rPr lang="zh-CN" altLang="en-US">
                <a:solidFill>
                  <a:srgbClr val="000000"/>
                </a:solidFill>
                <a:latin typeface="Calibri" pitchFamily="34" charset="0"/>
              </a:rPr>
              <a:pPr/>
              <a:t>10</a:t>
            </a:fld>
            <a:endParaRPr lang="zh-CN" altLang="en-US">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E79987D-2861-4143-90DF-EBA26D7DFAF4}"/>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xmlns="" id="{5AC3FD48-FABA-45BF-AB4A-1D66D10882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385367C1-71A6-4652-A9A5-924AB0841169}"/>
              </a:ext>
            </a:extLst>
          </p:cNvPr>
          <p:cNvSpPr>
            <a:spLocks noGrp="1"/>
          </p:cNvSpPr>
          <p:nvPr>
            <p:ph type="dt" sz="half" idx="10"/>
          </p:nvPr>
        </p:nvSpPr>
        <p:spPr/>
        <p:txBody>
          <a:bodyPr/>
          <a:lstStyle/>
          <a:p>
            <a:fld id="{086FDF55-E932-4009-8C4D-FC69ACFB6011}" type="datetimeFigureOut">
              <a:rPr lang="zh-CN" altLang="en-US" smtClean="0"/>
              <a:t>2023-05-09</a:t>
            </a:fld>
            <a:endParaRPr lang="zh-CN" altLang="en-US"/>
          </a:p>
        </p:txBody>
      </p:sp>
      <p:sp>
        <p:nvSpPr>
          <p:cNvPr id="5" name="页脚占位符 4">
            <a:extLst>
              <a:ext uri="{FF2B5EF4-FFF2-40B4-BE49-F238E27FC236}">
                <a16:creationId xmlns:a16="http://schemas.microsoft.com/office/drawing/2014/main" xmlns="" id="{51A39501-6FEF-4F57-8738-88E8464A09E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8764AE38-A589-4B19-A96D-565DF0D7A56F}"/>
              </a:ext>
            </a:extLst>
          </p:cNvPr>
          <p:cNvSpPr>
            <a:spLocks noGrp="1"/>
          </p:cNvSpPr>
          <p:nvPr>
            <p:ph type="sldNum" sz="quarter" idx="12"/>
          </p:nvPr>
        </p:nvSpPr>
        <p:spPr/>
        <p:txBody>
          <a:bodyPr/>
          <a:lstStyle/>
          <a:p>
            <a:fld id="{46A1361D-9DDB-4F63-8DD3-1998F8001B8C}" type="slidenum">
              <a:rPr lang="zh-CN" altLang="en-US" smtClean="0"/>
              <a:t>‹#›</a:t>
            </a:fld>
            <a:endParaRPr lang="zh-CN" altLang="en-US"/>
          </a:p>
        </p:txBody>
      </p:sp>
    </p:spTree>
    <p:extLst>
      <p:ext uri="{BB962C8B-B14F-4D97-AF65-F5344CB8AC3E}">
        <p14:creationId xmlns:p14="http://schemas.microsoft.com/office/powerpoint/2010/main" val="2434217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33CBC63-2B62-491A-97E0-5E12F7A6ACD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xmlns="" id="{80AAE70F-A96A-4DE5-8DF5-3FBCD53BDC1A}"/>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7E5E97EA-45AD-439D-844A-EC938F49D213}"/>
              </a:ext>
            </a:extLst>
          </p:cNvPr>
          <p:cNvSpPr>
            <a:spLocks noGrp="1"/>
          </p:cNvSpPr>
          <p:nvPr>
            <p:ph type="dt" sz="half" idx="10"/>
          </p:nvPr>
        </p:nvSpPr>
        <p:spPr/>
        <p:txBody>
          <a:bodyPr/>
          <a:lstStyle/>
          <a:p>
            <a:fld id="{086FDF55-E932-4009-8C4D-FC69ACFB6011}" type="datetimeFigureOut">
              <a:rPr lang="zh-CN" altLang="en-US" smtClean="0"/>
              <a:t>2023-05-09</a:t>
            </a:fld>
            <a:endParaRPr lang="zh-CN" altLang="en-US"/>
          </a:p>
        </p:txBody>
      </p:sp>
      <p:sp>
        <p:nvSpPr>
          <p:cNvPr id="5" name="页脚占位符 4">
            <a:extLst>
              <a:ext uri="{FF2B5EF4-FFF2-40B4-BE49-F238E27FC236}">
                <a16:creationId xmlns:a16="http://schemas.microsoft.com/office/drawing/2014/main" xmlns="" id="{CD02B4CB-78AB-452D-AB35-48AB76542A5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4125C860-C195-4AF2-9207-0CC83933A7C3}"/>
              </a:ext>
            </a:extLst>
          </p:cNvPr>
          <p:cNvSpPr>
            <a:spLocks noGrp="1"/>
          </p:cNvSpPr>
          <p:nvPr>
            <p:ph type="sldNum" sz="quarter" idx="12"/>
          </p:nvPr>
        </p:nvSpPr>
        <p:spPr/>
        <p:txBody>
          <a:bodyPr/>
          <a:lstStyle/>
          <a:p>
            <a:fld id="{46A1361D-9DDB-4F63-8DD3-1998F8001B8C}" type="slidenum">
              <a:rPr lang="zh-CN" altLang="en-US" smtClean="0"/>
              <a:t>‹#›</a:t>
            </a:fld>
            <a:endParaRPr lang="zh-CN" altLang="en-US"/>
          </a:p>
        </p:txBody>
      </p:sp>
    </p:spTree>
    <p:extLst>
      <p:ext uri="{BB962C8B-B14F-4D97-AF65-F5344CB8AC3E}">
        <p14:creationId xmlns:p14="http://schemas.microsoft.com/office/powerpoint/2010/main" val="304542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xmlns="" id="{B0CCFDC0-1CF2-4DA6-BFC4-FEC093D59F8F}"/>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xmlns="" id="{65567151-3E17-4AA1-A988-BC4BC85EC601}"/>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2D13B1D3-6F7A-4BEE-832A-335D910B59D0}"/>
              </a:ext>
            </a:extLst>
          </p:cNvPr>
          <p:cNvSpPr>
            <a:spLocks noGrp="1"/>
          </p:cNvSpPr>
          <p:nvPr>
            <p:ph type="dt" sz="half" idx="10"/>
          </p:nvPr>
        </p:nvSpPr>
        <p:spPr/>
        <p:txBody>
          <a:bodyPr/>
          <a:lstStyle/>
          <a:p>
            <a:fld id="{086FDF55-E932-4009-8C4D-FC69ACFB6011}" type="datetimeFigureOut">
              <a:rPr lang="zh-CN" altLang="en-US" smtClean="0"/>
              <a:t>2023-05-09</a:t>
            </a:fld>
            <a:endParaRPr lang="zh-CN" altLang="en-US"/>
          </a:p>
        </p:txBody>
      </p:sp>
      <p:sp>
        <p:nvSpPr>
          <p:cNvPr id="5" name="页脚占位符 4">
            <a:extLst>
              <a:ext uri="{FF2B5EF4-FFF2-40B4-BE49-F238E27FC236}">
                <a16:creationId xmlns:a16="http://schemas.microsoft.com/office/drawing/2014/main" xmlns="" id="{08C32381-B751-45AC-89E9-D6868487CCB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C08F5DF8-B9A2-4B2A-ACEB-D5848D43D493}"/>
              </a:ext>
            </a:extLst>
          </p:cNvPr>
          <p:cNvSpPr>
            <a:spLocks noGrp="1"/>
          </p:cNvSpPr>
          <p:nvPr>
            <p:ph type="sldNum" sz="quarter" idx="12"/>
          </p:nvPr>
        </p:nvSpPr>
        <p:spPr/>
        <p:txBody>
          <a:bodyPr/>
          <a:lstStyle/>
          <a:p>
            <a:fld id="{46A1361D-9DDB-4F63-8DD3-1998F8001B8C}" type="slidenum">
              <a:rPr lang="zh-CN" altLang="en-US" smtClean="0"/>
              <a:t>‹#›</a:t>
            </a:fld>
            <a:endParaRPr lang="zh-CN" altLang="en-US"/>
          </a:p>
        </p:txBody>
      </p:sp>
    </p:spTree>
    <p:extLst>
      <p:ext uri="{BB962C8B-B14F-4D97-AF65-F5344CB8AC3E}">
        <p14:creationId xmlns:p14="http://schemas.microsoft.com/office/powerpoint/2010/main" val="415122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157C18E-73D5-469F-BF6A-CEB8C7695B5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320A4321-5F63-46B9-8060-3ED9C643EFF6}"/>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260E780C-E993-40B9-99FB-92D12A864A1F}"/>
              </a:ext>
            </a:extLst>
          </p:cNvPr>
          <p:cNvSpPr>
            <a:spLocks noGrp="1"/>
          </p:cNvSpPr>
          <p:nvPr>
            <p:ph type="dt" sz="half" idx="10"/>
          </p:nvPr>
        </p:nvSpPr>
        <p:spPr/>
        <p:txBody>
          <a:bodyPr/>
          <a:lstStyle/>
          <a:p>
            <a:fld id="{086FDF55-E932-4009-8C4D-FC69ACFB6011}" type="datetimeFigureOut">
              <a:rPr lang="zh-CN" altLang="en-US" smtClean="0"/>
              <a:t>2023-05-09</a:t>
            </a:fld>
            <a:endParaRPr lang="zh-CN" altLang="en-US"/>
          </a:p>
        </p:txBody>
      </p:sp>
      <p:sp>
        <p:nvSpPr>
          <p:cNvPr id="5" name="页脚占位符 4">
            <a:extLst>
              <a:ext uri="{FF2B5EF4-FFF2-40B4-BE49-F238E27FC236}">
                <a16:creationId xmlns:a16="http://schemas.microsoft.com/office/drawing/2014/main" xmlns="" id="{CB8CF0C2-F118-4E65-AB7C-F461E7BADB3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C644C78A-57EA-4B3C-AFC1-DBA15D597556}"/>
              </a:ext>
            </a:extLst>
          </p:cNvPr>
          <p:cNvSpPr>
            <a:spLocks noGrp="1"/>
          </p:cNvSpPr>
          <p:nvPr>
            <p:ph type="sldNum" sz="quarter" idx="12"/>
          </p:nvPr>
        </p:nvSpPr>
        <p:spPr/>
        <p:txBody>
          <a:bodyPr/>
          <a:lstStyle/>
          <a:p>
            <a:fld id="{46A1361D-9DDB-4F63-8DD3-1998F8001B8C}" type="slidenum">
              <a:rPr lang="zh-CN" altLang="en-US" smtClean="0"/>
              <a:t>‹#›</a:t>
            </a:fld>
            <a:endParaRPr lang="zh-CN" altLang="en-US"/>
          </a:p>
        </p:txBody>
      </p:sp>
    </p:spTree>
    <p:extLst>
      <p:ext uri="{BB962C8B-B14F-4D97-AF65-F5344CB8AC3E}">
        <p14:creationId xmlns:p14="http://schemas.microsoft.com/office/powerpoint/2010/main" val="23322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F9CBAF2-318C-4615-9C7C-C7E81B3CFA1C}"/>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xmlns="" id="{DF4DBE6E-636E-434A-893F-82CEA4C229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xmlns="" id="{D4C53217-FC8E-4411-A66D-E719417671E4}"/>
              </a:ext>
            </a:extLst>
          </p:cNvPr>
          <p:cNvSpPr>
            <a:spLocks noGrp="1"/>
          </p:cNvSpPr>
          <p:nvPr>
            <p:ph type="dt" sz="half" idx="10"/>
          </p:nvPr>
        </p:nvSpPr>
        <p:spPr/>
        <p:txBody>
          <a:bodyPr/>
          <a:lstStyle/>
          <a:p>
            <a:fld id="{086FDF55-E932-4009-8C4D-FC69ACFB6011}" type="datetimeFigureOut">
              <a:rPr lang="zh-CN" altLang="en-US" smtClean="0"/>
              <a:t>2023-05-09</a:t>
            </a:fld>
            <a:endParaRPr lang="zh-CN" altLang="en-US"/>
          </a:p>
        </p:txBody>
      </p:sp>
      <p:sp>
        <p:nvSpPr>
          <p:cNvPr id="5" name="页脚占位符 4">
            <a:extLst>
              <a:ext uri="{FF2B5EF4-FFF2-40B4-BE49-F238E27FC236}">
                <a16:creationId xmlns:a16="http://schemas.microsoft.com/office/drawing/2014/main" xmlns="" id="{1A46AA02-E836-40A5-ABA8-0F5BD9D9898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4649B3B9-DD21-4290-A054-8221ADEE67DB}"/>
              </a:ext>
            </a:extLst>
          </p:cNvPr>
          <p:cNvSpPr>
            <a:spLocks noGrp="1"/>
          </p:cNvSpPr>
          <p:nvPr>
            <p:ph type="sldNum" sz="quarter" idx="12"/>
          </p:nvPr>
        </p:nvSpPr>
        <p:spPr/>
        <p:txBody>
          <a:bodyPr/>
          <a:lstStyle/>
          <a:p>
            <a:fld id="{46A1361D-9DDB-4F63-8DD3-1998F8001B8C}" type="slidenum">
              <a:rPr lang="zh-CN" altLang="en-US" smtClean="0"/>
              <a:t>‹#›</a:t>
            </a:fld>
            <a:endParaRPr lang="zh-CN" altLang="en-US"/>
          </a:p>
        </p:txBody>
      </p:sp>
    </p:spTree>
    <p:extLst>
      <p:ext uri="{BB962C8B-B14F-4D97-AF65-F5344CB8AC3E}">
        <p14:creationId xmlns:p14="http://schemas.microsoft.com/office/powerpoint/2010/main" val="2907956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EED0810-5683-410B-AB5C-55DCA1F133A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D42A784A-500C-4474-B60D-64B4BBC6BDB9}"/>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xmlns="" id="{8BE3B56B-EC41-4D3B-9242-2BF96939411B}"/>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xmlns="" id="{4CD88C55-1110-4B4B-A778-D2692B39E773}"/>
              </a:ext>
            </a:extLst>
          </p:cNvPr>
          <p:cNvSpPr>
            <a:spLocks noGrp="1"/>
          </p:cNvSpPr>
          <p:nvPr>
            <p:ph type="dt" sz="half" idx="10"/>
          </p:nvPr>
        </p:nvSpPr>
        <p:spPr/>
        <p:txBody>
          <a:bodyPr/>
          <a:lstStyle/>
          <a:p>
            <a:fld id="{086FDF55-E932-4009-8C4D-FC69ACFB6011}" type="datetimeFigureOut">
              <a:rPr lang="zh-CN" altLang="en-US" smtClean="0"/>
              <a:t>2023-05-09</a:t>
            </a:fld>
            <a:endParaRPr lang="zh-CN" altLang="en-US"/>
          </a:p>
        </p:txBody>
      </p:sp>
      <p:sp>
        <p:nvSpPr>
          <p:cNvPr id="6" name="页脚占位符 5">
            <a:extLst>
              <a:ext uri="{FF2B5EF4-FFF2-40B4-BE49-F238E27FC236}">
                <a16:creationId xmlns:a16="http://schemas.microsoft.com/office/drawing/2014/main" xmlns="" id="{2FB03E1E-48F0-49A8-BC7A-96334A719D3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B18BECC1-8A53-48C1-9829-FEB305D55498}"/>
              </a:ext>
            </a:extLst>
          </p:cNvPr>
          <p:cNvSpPr>
            <a:spLocks noGrp="1"/>
          </p:cNvSpPr>
          <p:nvPr>
            <p:ph type="sldNum" sz="quarter" idx="12"/>
          </p:nvPr>
        </p:nvSpPr>
        <p:spPr/>
        <p:txBody>
          <a:bodyPr/>
          <a:lstStyle/>
          <a:p>
            <a:fld id="{46A1361D-9DDB-4F63-8DD3-1998F8001B8C}" type="slidenum">
              <a:rPr lang="zh-CN" altLang="en-US" smtClean="0"/>
              <a:t>‹#›</a:t>
            </a:fld>
            <a:endParaRPr lang="zh-CN" altLang="en-US"/>
          </a:p>
        </p:txBody>
      </p:sp>
    </p:spTree>
    <p:extLst>
      <p:ext uri="{BB962C8B-B14F-4D97-AF65-F5344CB8AC3E}">
        <p14:creationId xmlns:p14="http://schemas.microsoft.com/office/powerpoint/2010/main" val="2062469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C5B3759-6AAA-4EA7-B492-9F4B9F838CBB}"/>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xmlns="" id="{1AC84042-44F3-4907-9134-F8F463922A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xmlns="" id="{644BF02E-A4B4-4256-B016-31B6B80FABF2}"/>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xmlns="" id="{7808F68C-80E4-4A30-BA80-B1451A8D98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xmlns="" id="{8AEF76FF-00B9-4782-B730-73DA62FFCE24}"/>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xmlns="" id="{375CB4EA-8768-432C-A0B1-309339AC7161}"/>
              </a:ext>
            </a:extLst>
          </p:cNvPr>
          <p:cNvSpPr>
            <a:spLocks noGrp="1"/>
          </p:cNvSpPr>
          <p:nvPr>
            <p:ph type="dt" sz="half" idx="10"/>
          </p:nvPr>
        </p:nvSpPr>
        <p:spPr/>
        <p:txBody>
          <a:bodyPr/>
          <a:lstStyle/>
          <a:p>
            <a:fld id="{086FDF55-E932-4009-8C4D-FC69ACFB6011}" type="datetimeFigureOut">
              <a:rPr lang="zh-CN" altLang="en-US" smtClean="0"/>
              <a:t>2023-05-09</a:t>
            </a:fld>
            <a:endParaRPr lang="zh-CN" altLang="en-US"/>
          </a:p>
        </p:txBody>
      </p:sp>
      <p:sp>
        <p:nvSpPr>
          <p:cNvPr id="8" name="页脚占位符 7">
            <a:extLst>
              <a:ext uri="{FF2B5EF4-FFF2-40B4-BE49-F238E27FC236}">
                <a16:creationId xmlns:a16="http://schemas.microsoft.com/office/drawing/2014/main" xmlns="" id="{03773B6F-CC88-4231-B4E6-BD0C672DAD97}"/>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xmlns="" id="{28034241-8765-49FE-8E82-7DBCCCA1394C}"/>
              </a:ext>
            </a:extLst>
          </p:cNvPr>
          <p:cNvSpPr>
            <a:spLocks noGrp="1"/>
          </p:cNvSpPr>
          <p:nvPr>
            <p:ph type="sldNum" sz="quarter" idx="12"/>
          </p:nvPr>
        </p:nvSpPr>
        <p:spPr/>
        <p:txBody>
          <a:bodyPr/>
          <a:lstStyle/>
          <a:p>
            <a:fld id="{46A1361D-9DDB-4F63-8DD3-1998F8001B8C}" type="slidenum">
              <a:rPr lang="zh-CN" altLang="en-US" smtClean="0"/>
              <a:t>‹#›</a:t>
            </a:fld>
            <a:endParaRPr lang="zh-CN" altLang="en-US"/>
          </a:p>
        </p:txBody>
      </p:sp>
    </p:spTree>
    <p:extLst>
      <p:ext uri="{BB962C8B-B14F-4D97-AF65-F5344CB8AC3E}">
        <p14:creationId xmlns:p14="http://schemas.microsoft.com/office/powerpoint/2010/main" val="1592874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D23ED0E-A1CB-4B47-9B08-F163D8C768F8}"/>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xmlns="" id="{EDB99331-D091-466A-947F-A39F89D2C81B}"/>
              </a:ext>
            </a:extLst>
          </p:cNvPr>
          <p:cNvSpPr>
            <a:spLocks noGrp="1"/>
          </p:cNvSpPr>
          <p:nvPr>
            <p:ph type="dt" sz="half" idx="10"/>
          </p:nvPr>
        </p:nvSpPr>
        <p:spPr/>
        <p:txBody>
          <a:bodyPr/>
          <a:lstStyle/>
          <a:p>
            <a:fld id="{086FDF55-E932-4009-8C4D-FC69ACFB6011}" type="datetimeFigureOut">
              <a:rPr lang="zh-CN" altLang="en-US" smtClean="0"/>
              <a:t>2023-05-09</a:t>
            </a:fld>
            <a:endParaRPr lang="zh-CN" altLang="en-US"/>
          </a:p>
        </p:txBody>
      </p:sp>
      <p:sp>
        <p:nvSpPr>
          <p:cNvPr id="4" name="页脚占位符 3">
            <a:extLst>
              <a:ext uri="{FF2B5EF4-FFF2-40B4-BE49-F238E27FC236}">
                <a16:creationId xmlns:a16="http://schemas.microsoft.com/office/drawing/2014/main" xmlns="" id="{F2668840-647F-4F52-914D-9299A2E501A2}"/>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xmlns="" id="{2DDDFEF8-F932-4165-8254-4414A27674FD}"/>
              </a:ext>
            </a:extLst>
          </p:cNvPr>
          <p:cNvSpPr>
            <a:spLocks noGrp="1"/>
          </p:cNvSpPr>
          <p:nvPr>
            <p:ph type="sldNum" sz="quarter" idx="12"/>
          </p:nvPr>
        </p:nvSpPr>
        <p:spPr/>
        <p:txBody>
          <a:bodyPr/>
          <a:lstStyle/>
          <a:p>
            <a:fld id="{46A1361D-9DDB-4F63-8DD3-1998F8001B8C}" type="slidenum">
              <a:rPr lang="zh-CN" altLang="en-US" smtClean="0"/>
              <a:t>‹#›</a:t>
            </a:fld>
            <a:endParaRPr lang="zh-CN" altLang="en-US"/>
          </a:p>
        </p:txBody>
      </p:sp>
    </p:spTree>
    <p:extLst>
      <p:ext uri="{BB962C8B-B14F-4D97-AF65-F5344CB8AC3E}">
        <p14:creationId xmlns:p14="http://schemas.microsoft.com/office/powerpoint/2010/main" val="3310837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278D7041-AA8D-4FC7-A133-1B7A9C1A3BD8}"/>
              </a:ext>
            </a:extLst>
          </p:cNvPr>
          <p:cNvSpPr>
            <a:spLocks noGrp="1"/>
          </p:cNvSpPr>
          <p:nvPr>
            <p:ph type="dt" sz="half" idx="10"/>
          </p:nvPr>
        </p:nvSpPr>
        <p:spPr/>
        <p:txBody>
          <a:bodyPr/>
          <a:lstStyle/>
          <a:p>
            <a:fld id="{086FDF55-E932-4009-8C4D-FC69ACFB6011}" type="datetimeFigureOut">
              <a:rPr lang="zh-CN" altLang="en-US" smtClean="0"/>
              <a:t>2023-05-09</a:t>
            </a:fld>
            <a:endParaRPr lang="zh-CN" altLang="en-US"/>
          </a:p>
        </p:txBody>
      </p:sp>
      <p:sp>
        <p:nvSpPr>
          <p:cNvPr id="3" name="页脚占位符 2">
            <a:extLst>
              <a:ext uri="{FF2B5EF4-FFF2-40B4-BE49-F238E27FC236}">
                <a16:creationId xmlns:a16="http://schemas.microsoft.com/office/drawing/2014/main" xmlns="" id="{124C06AC-A0B2-4A18-811B-15A5C30CFBA2}"/>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xmlns="" id="{DBB1DEED-B9F7-4301-9843-229B86E21EC4}"/>
              </a:ext>
            </a:extLst>
          </p:cNvPr>
          <p:cNvSpPr>
            <a:spLocks noGrp="1"/>
          </p:cNvSpPr>
          <p:nvPr>
            <p:ph type="sldNum" sz="quarter" idx="12"/>
          </p:nvPr>
        </p:nvSpPr>
        <p:spPr/>
        <p:txBody>
          <a:bodyPr/>
          <a:lstStyle/>
          <a:p>
            <a:fld id="{46A1361D-9DDB-4F63-8DD3-1998F8001B8C}" type="slidenum">
              <a:rPr lang="zh-CN" altLang="en-US" smtClean="0"/>
              <a:t>‹#›</a:t>
            </a:fld>
            <a:endParaRPr lang="zh-CN" altLang="en-US"/>
          </a:p>
        </p:txBody>
      </p:sp>
    </p:spTree>
    <p:extLst>
      <p:ext uri="{BB962C8B-B14F-4D97-AF65-F5344CB8AC3E}">
        <p14:creationId xmlns:p14="http://schemas.microsoft.com/office/powerpoint/2010/main" val="1132701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AC4385C-483E-432A-AC11-BD8FED64E06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xmlns="" id="{69E17111-E609-4B49-98F8-A83F28EA2C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xmlns="" id="{F7CADDF1-B800-4E6F-A416-457A8FE455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xmlns="" id="{1FC234CC-7CBA-4D68-BD4F-031C097E3276}"/>
              </a:ext>
            </a:extLst>
          </p:cNvPr>
          <p:cNvSpPr>
            <a:spLocks noGrp="1"/>
          </p:cNvSpPr>
          <p:nvPr>
            <p:ph type="dt" sz="half" idx="10"/>
          </p:nvPr>
        </p:nvSpPr>
        <p:spPr/>
        <p:txBody>
          <a:bodyPr/>
          <a:lstStyle/>
          <a:p>
            <a:fld id="{086FDF55-E932-4009-8C4D-FC69ACFB6011}" type="datetimeFigureOut">
              <a:rPr lang="zh-CN" altLang="en-US" smtClean="0"/>
              <a:t>2023-05-09</a:t>
            </a:fld>
            <a:endParaRPr lang="zh-CN" altLang="en-US"/>
          </a:p>
        </p:txBody>
      </p:sp>
      <p:sp>
        <p:nvSpPr>
          <p:cNvPr id="6" name="页脚占位符 5">
            <a:extLst>
              <a:ext uri="{FF2B5EF4-FFF2-40B4-BE49-F238E27FC236}">
                <a16:creationId xmlns:a16="http://schemas.microsoft.com/office/drawing/2014/main" xmlns="" id="{F3DE7118-227D-4EE0-BD5E-303DB50CF7B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9E9FC95C-AC5B-4A32-97C6-E65CF043D2A3}"/>
              </a:ext>
            </a:extLst>
          </p:cNvPr>
          <p:cNvSpPr>
            <a:spLocks noGrp="1"/>
          </p:cNvSpPr>
          <p:nvPr>
            <p:ph type="sldNum" sz="quarter" idx="12"/>
          </p:nvPr>
        </p:nvSpPr>
        <p:spPr/>
        <p:txBody>
          <a:bodyPr/>
          <a:lstStyle/>
          <a:p>
            <a:fld id="{46A1361D-9DDB-4F63-8DD3-1998F8001B8C}" type="slidenum">
              <a:rPr lang="zh-CN" altLang="en-US" smtClean="0"/>
              <a:t>‹#›</a:t>
            </a:fld>
            <a:endParaRPr lang="zh-CN" altLang="en-US"/>
          </a:p>
        </p:txBody>
      </p:sp>
    </p:spTree>
    <p:extLst>
      <p:ext uri="{BB962C8B-B14F-4D97-AF65-F5344CB8AC3E}">
        <p14:creationId xmlns:p14="http://schemas.microsoft.com/office/powerpoint/2010/main" val="2019019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FE9FA0A-9740-4819-A2EC-9F8C9FC6D3B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xmlns="" id="{DC3240DB-FC20-488C-B714-804A3A5FF1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xmlns="" id="{803412DA-AF56-4352-8FF6-586D951A8C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xmlns="" id="{6F69D254-CC00-4482-B480-2A713FAFBF32}"/>
              </a:ext>
            </a:extLst>
          </p:cNvPr>
          <p:cNvSpPr>
            <a:spLocks noGrp="1"/>
          </p:cNvSpPr>
          <p:nvPr>
            <p:ph type="dt" sz="half" idx="10"/>
          </p:nvPr>
        </p:nvSpPr>
        <p:spPr/>
        <p:txBody>
          <a:bodyPr/>
          <a:lstStyle/>
          <a:p>
            <a:fld id="{086FDF55-E932-4009-8C4D-FC69ACFB6011}" type="datetimeFigureOut">
              <a:rPr lang="zh-CN" altLang="en-US" smtClean="0"/>
              <a:t>2023-05-09</a:t>
            </a:fld>
            <a:endParaRPr lang="zh-CN" altLang="en-US"/>
          </a:p>
        </p:txBody>
      </p:sp>
      <p:sp>
        <p:nvSpPr>
          <p:cNvPr id="6" name="页脚占位符 5">
            <a:extLst>
              <a:ext uri="{FF2B5EF4-FFF2-40B4-BE49-F238E27FC236}">
                <a16:creationId xmlns:a16="http://schemas.microsoft.com/office/drawing/2014/main" xmlns="" id="{99C19236-651C-4906-BF5B-5195B76A605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AD7A24A1-33BC-4137-9BC6-1F073CBCB6B9}"/>
              </a:ext>
            </a:extLst>
          </p:cNvPr>
          <p:cNvSpPr>
            <a:spLocks noGrp="1"/>
          </p:cNvSpPr>
          <p:nvPr>
            <p:ph type="sldNum" sz="quarter" idx="12"/>
          </p:nvPr>
        </p:nvSpPr>
        <p:spPr/>
        <p:txBody>
          <a:bodyPr/>
          <a:lstStyle/>
          <a:p>
            <a:fld id="{46A1361D-9DDB-4F63-8DD3-1998F8001B8C}" type="slidenum">
              <a:rPr lang="zh-CN" altLang="en-US" smtClean="0"/>
              <a:t>‹#›</a:t>
            </a:fld>
            <a:endParaRPr lang="zh-CN" altLang="en-US"/>
          </a:p>
        </p:txBody>
      </p:sp>
    </p:spTree>
    <p:extLst>
      <p:ext uri="{BB962C8B-B14F-4D97-AF65-F5344CB8AC3E}">
        <p14:creationId xmlns:p14="http://schemas.microsoft.com/office/powerpoint/2010/main" val="1104868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 id="{2D747361-F2F1-4B5C-B89E-231DA1A5AB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xmlns="" id="{3CED3E87-41E6-4211-8431-816800D1EE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xmlns="" id="{AEE67A9D-D954-47DE-B1EF-7D64EA80C7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FDF55-E932-4009-8C4D-FC69ACFB6011}" type="datetimeFigureOut">
              <a:rPr lang="zh-CN" altLang="en-US" smtClean="0"/>
              <a:t>2023-05-09</a:t>
            </a:fld>
            <a:endParaRPr lang="zh-CN" altLang="en-US"/>
          </a:p>
        </p:txBody>
      </p:sp>
      <p:sp>
        <p:nvSpPr>
          <p:cNvPr id="5" name="页脚占位符 4">
            <a:extLst>
              <a:ext uri="{FF2B5EF4-FFF2-40B4-BE49-F238E27FC236}">
                <a16:creationId xmlns:a16="http://schemas.microsoft.com/office/drawing/2014/main" xmlns="" id="{B8E87EEE-615A-4AC3-B0CB-44E3180B7D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xmlns="" id="{3DD9AEB1-AE16-4073-BB18-9F2E22D58A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1361D-9DDB-4F63-8DD3-1998F8001B8C}" type="slidenum">
              <a:rPr lang="zh-CN" altLang="en-US" smtClean="0"/>
              <a:t>‹#›</a:t>
            </a:fld>
            <a:endParaRPr lang="zh-CN" altLang="en-US"/>
          </a:p>
        </p:txBody>
      </p:sp>
    </p:spTree>
    <p:extLst>
      <p:ext uri="{BB962C8B-B14F-4D97-AF65-F5344CB8AC3E}">
        <p14:creationId xmlns:p14="http://schemas.microsoft.com/office/powerpoint/2010/main" val="792074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a:extLst>
              <a:ext uri="{FF2B5EF4-FFF2-40B4-BE49-F238E27FC236}">
                <a16:creationId xmlns:a16="http://schemas.microsoft.com/office/drawing/2014/main" xmlns="" id="{D85631B2-0414-4CF8-B596-34B3EDEBF9BE}"/>
              </a:ext>
            </a:extLst>
          </p:cNvPr>
          <p:cNvSpPr>
            <a:spLocks noChangeArrowheads="1"/>
          </p:cNvSpPr>
          <p:nvPr/>
        </p:nvSpPr>
        <p:spPr bwMode="auto">
          <a:xfrm>
            <a:off x="-381000" y="-1149350"/>
            <a:ext cx="10150475" cy="10150475"/>
          </a:xfrm>
          <a:prstGeom prst="ellipse">
            <a:avLst/>
          </a:prstGeom>
          <a:solidFill>
            <a:srgbClr val="19AABD">
              <a:alpha val="41960"/>
            </a:srgbClr>
          </a:solidFill>
          <a:ln>
            <a:noFill/>
          </a:ln>
          <a:effectLst>
            <a:outerShdw blurRad="63500" dist="38100" algn="l" rotWithShape="0">
              <a:srgbClr val="000000">
                <a:alpha val="39999"/>
              </a:srgbClr>
            </a:outerShdw>
          </a:effectLst>
          <a:extLst>
            <a:ext uri="{91240B29-F687-4F45-9708-019B960494DF}">
              <a14:hiddenLine xmlns:a14="http://schemas.microsoft.com/office/drawing/2010/main" w="25400">
                <a:solidFill>
                  <a:srgbClr val="000000"/>
                </a:solidFill>
                <a:round/>
                <a:headEnd/>
                <a:tailEnd/>
              </a14:hiddenLine>
            </a:ext>
          </a:extLst>
        </p:spPr>
        <p:txBody>
          <a:bodyPr anchor="ctr"/>
          <a:lstStyle/>
          <a:p>
            <a:pPr algn="ctr">
              <a:defRPr/>
            </a:pPr>
            <a:endParaRPr lang="zh-CN" altLang="en-US">
              <a:solidFill>
                <a:prstClr val="white"/>
              </a:solidFill>
            </a:endParaRPr>
          </a:p>
        </p:txBody>
      </p:sp>
      <p:sp>
        <p:nvSpPr>
          <p:cNvPr id="25" name="椭圆 24">
            <a:extLst>
              <a:ext uri="{FF2B5EF4-FFF2-40B4-BE49-F238E27FC236}">
                <a16:creationId xmlns:a16="http://schemas.microsoft.com/office/drawing/2014/main" xmlns="" id="{3E2933AC-4CED-4056-B065-4A2CF37C3330}"/>
              </a:ext>
            </a:extLst>
          </p:cNvPr>
          <p:cNvSpPr>
            <a:spLocks noChangeArrowheads="1"/>
          </p:cNvSpPr>
          <p:nvPr/>
        </p:nvSpPr>
        <p:spPr bwMode="auto">
          <a:xfrm>
            <a:off x="-123825" y="-892175"/>
            <a:ext cx="9636125" cy="9636125"/>
          </a:xfrm>
          <a:prstGeom prst="ellipse">
            <a:avLst/>
          </a:prstGeom>
          <a:solidFill>
            <a:schemeClr val="accent5">
              <a:lumMod val="50000"/>
            </a:schemeClr>
          </a:solidFill>
          <a:ln>
            <a:noFill/>
          </a:ln>
          <a:effectLst>
            <a:outerShdw blurRad="63500" dist="38100" algn="l" rotWithShape="0">
              <a:srgbClr val="000000">
                <a:alpha val="39999"/>
              </a:srgbClr>
            </a:outerShdw>
          </a:effectLst>
          <a:extLst/>
        </p:spPr>
        <p:txBody>
          <a:bodyPr anchor="ctr"/>
          <a:lstStyle/>
          <a:p>
            <a:pPr algn="ctr">
              <a:defRPr/>
            </a:pPr>
            <a:endParaRPr lang="zh-CN" altLang="en-US">
              <a:solidFill>
                <a:prstClr val="white"/>
              </a:solidFill>
            </a:endParaRPr>
          </a:p>
        </p:txBody>
      </p:sp>
      <p:sp>
        <p:nvSpPr>
          <p:cNvPr id="27" name="椭圆 26">
            <a:extLst>
              <a:ext uri="{FF2B5EF4-FFF2-40B4-BE49-F238E27FC236}">
                <a16:creationId xmlns:a16="http://schemas.microsoft.com/office/drawing/2014/main" xmlns="" id="{8E10D62F-C15E-4635-902D-7289659C6B09}"/>
              </a:ext>
            </a:extLst>
          </p:cNvPr>
          <p:cNvSpPr>
            <a:spLocks noChangeArrowheads="1"/>
          </p:cNvSpPr>
          <p:nvPr/>
        </p:nvSpPr>
        <p:spPr bwMode="auto">
          <a:xfrm>
            <a:off x="10001251" y="3608388"/>
            <a:ext cx="2886075" cy="2887662"/>
          </a:xfrm>
          <a:prstGeom prst="ellipse">
            <a:avLst/>
          </a:prstGeom>
          <a:solidFill>
            <a:schemeClr val="accent5">
              <a:lumMod val="50000"/>
            </a:schemeClr>
          </a:solidFill>
          <a:ln>
            <a:noFill/>
          </a:ln>
          <a:effectLst>
            <a:outerShdw blurRad="63500" dist="38100" dir="10800000" algn="r" rotWithShape="0">
              <a:srgbClr val="000000">
                <a:alpha val="39999"/>
              </a:srgbClr>
            </a:outerShdw>
          </a:effectLst>
          <a:extLst/>
        </p:spPr>
        <p:txBody>
          <a:bodyPr anchor="ctr"/>
          <a:lstStyle/>
          <a:p>
            <a:pPr algn="ctr">
              <a:defRPr/>
            </a:pPr>
            <a:endParaRPr lang="zh-CN" altLang="en-US">
              <a:solidFill>
                <a:schemeClr val="accent5">
                  <a:lumMod val="60000"/>
                  <a:lumOff val="40000"/>
                </a:schemeClr>
              </a:solidFill>
            </a:endParaRPr>
          </a:p>
        </p:txBody>
      </p:sp>
      <p:sp>
        <p:nvSpPr>
          <p:cNvPr id="27653" name="文本框 5">
            <a:extLst>
              <a:ext uri="{FF2B5EF4-FFF2-40B4-BE49-F238E27FC236}">
                <a16:creationId xmlns:a16="http://schemas.microsoft.com/office/drawing/2014/main" xmlns="" id="{0E3D817B-4F5D-4E76-BCA1-96A935D58353}"/>
              </a:ext>
            </a:extLst>
          </p:cNvPr>
          <p:cNvSpPr txBox="1">
            <a:spLocks noChangeArrowheads="1"/>
          </p:cNvSpPr>
          <p:nvPr/>
        </p:nvSpPr>
        <p:spPr bwMode="auto">
          <a:xfrm>
            <a:off x="839787" y="2538414"/>
            <a:ext cx="9361488"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lgn="ctr">
              <a:spcBef>
                <a:spcPct val="0"/>
              </a:spcBef>
              <a:buFontTx/>
              <a:buNone/>
            </a:pPr>
            <a:r>
              <a:rPr kumimoji="0" lang="zh-CN" altLang="en-US" sz="4400" dirty="0">
                <a:solidFill>
                  <a:srgbClr val="FFFFFF"/>
                </a:solidFill>
                <a:latin typeface="微软雅黑" panose="020B0503020204020204" pitchFamily="34" charset="-122"/>
                <a:ea typeface="微软雅黑" panose="020B0503020204020204" pitchFamily="34" charset="-122"/>
              </a:rPr>
              <a:t>“生物大分子复合体结构与</a:t>
            </a:r>
            <a:endParaRPr kumimoji="0" lang="en-US" altLang="zh-CN" sz="4400" dirty="0">
              <a:solidFill>
                <a:srgbClr val="FFFFFF"/>
              </a:solidFill>
              <a:latin typeface="微软雅黑" panose="020B0503020204020204" pitchFamily="34" charset="-122"/>
              <a:ea typeface="微软雅黑" panose="020B0503020204020204" pitchFamily="34" charset="-122"/>
            </a:endParaRPr>
          </a:p>
          <a:p>
            <a:pPr algn="ctr">
              <a:spcBef>
                <a:spcPct val="0"/>
              </a:spcBef>
              <a:buFontTx/>
              <a:buNone/>
            </a:pPr>
            <a:r>
              <a:rPr kumimoji="0" lang="zh-CN" altLang="en-US" sz="4400" dirty="0">
                <a:solidFill>
                  <a:srgbClr val="FFFFFF"/>
                </a:solidFill>
                <a:latin typeface="微软雅黑" panose="020B0503020204020204" pitchFamily="34" charset="-122"/>
                <a:ea typeface="微软雅黑" panose="020B0503020204020204" pitchFamily="34" charset="-122"/>
              </a:rPr>
              <a:t>功能的跨尺度研究“先导专项</a:t>
            </a:r>
            <a:endParaRPr kumimoji="0" lang="en-US" altLang="zh-CN" sz="4400" dirty="0">
              <a:solidFill>
                <a:srgbClr val="FFFFFF"/>
              </a:solidFill>
              <a:latin typeface="微软雅黑" panose="020B0503020204020204" pitchFamily="34" charset="-122"/>
              <a:ea typeface="微软雅黑" panose="020B0503020204020204" pitchFamily="34" charset="-122"/>
            </a:endParaRPr>
          </a:p>
          <a:p>
            <a:pPr algn="ctr">
              <a:spcBef>
                <a:spcPct val="0"/>
              </a:spcBef>
              <a:buFontTx/>
              <a:buNone/>
            </a:pPr>
            <a:r>
              <a:rPr kumimoji="0" lang="zh-CN" altLang="en-US" sz="4400" dirty="0">
                <a:solidFill>
                  <a:srgbClr val="FFFFFF"/>
                </a:solidFill>
                <a:latin typeface="微软雅黑" panose="020B0503020204020204" pitchFamily="34" charset="-122"/>
                <a:ea typeface="微软雅黑" panose="020B0503020204020204" pitchFamily="34" charset="-122"/>
              </a:rPr>
              <a:t>档案整理说明</a:t>
            </a:r>
            <a:endParaRPr kumimoji="0" lang="zh-CN" altLang="en-US" sz="1000" b="1" dirty="0">
              <a:solidFill>
                <a:srgbClr val="FFFFFF"/>
              </a:solidFill>
              <a:latin typeface="Arial" panose="020B0604020202020204" pitchFamily="34" charset="0"/>
              <a:ea typeface="微软雅黑" panose="020B0503020204020204" pitchFamily="34" charset="-122"/>
            </a:endParaRPr>
          </a:p>
        </p:txBody>
      </p:sp>
      <p:sp>
        <p:nvSpPr>
          <p:cNvPr id="27654" name="文本框 32">
            <a:extLst>
              <a:ext uri="{FF2B5EF4-FFF2-40B4-BE49-F238E27FC236}">
                <a16:creationId xmlns:a16="http://schemas.microsoft.com/office/drawing/2014/main" xmlns="" id="{1C17779E-7121-47B7-A3CB-2A44887E8744}"/>
              </a:ext>
            </a:extLst>
          </p:cNvPr>
          <p:cNvSpPr txBox="1">
            <a:spLocks noChangeArrowheads="1"/>
          </p:cNvSpPr>
          <p:nvPr/>
        </p:nvSpPr>
        <p:spPr bwMode="auto">
          <a:xfrm>
            <a:off x="8686801" y="1460501"/>
            <a:ext cx="2398713"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lgn="ctr">
              <a:lnSpc>
                <a:spcPts val="2000"/>
              </a:lnSpc>
              <a:spcBef>
                <a:spcPct val="0"/>
              </a:spcBef>
              <a:buNone/>
            </a:pPr>
            <a:r>
              <a:rPr kumimoji="0" lang="zh-CN" altLang="en-US" sz="1600" dirty="0">
                <a:solidFill>
                  <a:schemeClr val="accent5">
                    <a:lumMod val="50000"/>
                  </a:schemeClr>
                </a:solidFill>
                <a:latin typeface="华文琥珀" panose="02010800040101010101" pitchFamily="2" charset="-122"/>
                <a:ea typeface="华文琥珀" panose="02010800040101010101" pitchFamily="2" charset="-122"/>
              </a:rPr>
              <a:t>生物物理所</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AutoShape 4"/>
          <p:cNvSpPr>
            <a:spLocks noChangeArrowheads="1"/>
          </p:cNvSpPr>
          <p:nvPr/>
        </p:nvSpPr>
        <p:spPr bwMode="auto">
          <a:xfrm>
            <a:off x="431801" y="53975"/>
            <a:ext cx="11425767" cy="854075"/>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a14:hiddenLine>
            </a:ext>
          </a:extLst>
        </p:spPr>
        <p:txBody>
          <a:bodyPr lIns="0" tIns="72000" rIns="0" bIns="144000">
            <a:spAutoFit/>
          </a:bodyPr>
          <a:lstStyle/>
          <a:p>
            <a:pPr eaLnBrk="1" hangingPunct="1">
              <a:buFont typeface="Arial" charset="0"/>
              <a:buNone/>
            </a:pPr>
            <a:r>
              <a:rPr lang="zh-CN" altLang="en-US" sz="3600" b="1" dirty="0">
                <a:solidFill>
                  <a:srgbClr val="000000"/>
                </a:solidFill>
                <a:latin typeface="幼圆" pitchFamily="49" charset="-122"/>
                <a:ea typeface="幼圆" pitchFamily="49" charset="-122"/>
                <a:sym typeface="Arial" charset="0"/>
              </a:rPr>
              <a:t>（二）音频（视频）档案目录</a:t>
            </a:r>
          </a:p>
        </p:txBody>
      </p:sp>
      <p:sp>
        <p:nvSpPr>
          <p:cNvPr id="48132" name="矩形 1"/>
          <p:cNvSpPr>
            <a:spLocks noChangeArrowheads="1"/>
          </p:cNvSpPr>
          <p:nvPr/>
        </p:nvSpPr>
        <p:spPr bwMode="auto">
          <a:xfrm>
            <a:off x="607484" y="1041401"/>
            <a:ext cx="1095374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30000"/>
              </a:lnSpc>
            </a:pPr>
            <a:r>
              <a:rPr lang="en-US" altLang="zh-CN" sz="2000" dirty="0">
                <a:solidFill>
                  <a:srgbClr val="000000"/>
                </a:solidFill>
                <a:latin typeface="微软雅黑" pitchFamily="34" charset="-122"/>
                <a:ea typeface="微软雅黑" pitchFamily="34" charset="-122"/>
                <a:sym typeface="Times New Roman" pitchFamily="18" charset="0"/>
              </a:rPr>
              <a:t>YP(SP)-XDB37010101</a:t>
            </a:r>
            <a:r>
              <a:rPr lang="zh-CN" altLang="en-US" sz="2000" dirty="0">
                <a:solidFill>
                  <a:srgbClr val="000000"/>
                </a:solidFill>
                <a:latin typeface="微软雅黑" pitchFamily="34" charset="-122"/>
                <a:ea typeface="微软雅黑" pitchFamily="34" charset="-122"/>
                <a:sym typeface="Times New Roman" pitchFamily="18" charset="0"/>
              </a:rPr>
              <a:t>，音（视）频档案以“件”为单位整理。</a:t>
            </a:r>
            <a:endParaRPr lang="en-US" altLang="zh-CN" sz="2000" dirty="0">
              <a:solidFill>
                <a:srgbClr val="000000"/>
              </a:solidFill>
              <a:latin typeface="微软雅黑" pitchFamily="34" charset="-122"/>
              <a:ea typeface="微软雅黑" pitchFamily="34" charset="-122"/>
              <a:sym typeface="Times New Roman" pitchFamily="18" charset="0"/>
            </a:endParaRPr>
          </a:p>
        </p:txBody>
      </p:sp>
      <p:sp>
        <p:nvSpPr>
          <p:cNvPr id="12" name="椭圆 11">
            <a:extLst>
              <a:ext uri="{FF2B5EF4-FFF2-40B4-BE49-F238E27FC236}">
                <a16:creationId xmlns:a16="http://schemas.microsoft.com/office/drawing/2014/main" xmlns="" id="{9FEC01B6-4B0A-40AB-9DA0-73BFB99E37DB}"/>
              </a:ext>
            </a:extLst>
          </p:cNvPr>
          <p:cNvSpPr/>
          <p:nvPr/>
        </p:nvSpPr>
        <p:spPr>
          <a:xfrm>
            <a:off x="464607" y="1104900"/>
            <a:ext cx="607484" cy="3698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48134" name="文本框 18"/>
          <p:cNvSpPr txBox="1">
            <a:spLocks noChangeArrowheads="1"/>
          </p:cNvSpPr>
          <p:nvPr/>
        </p:nvSpPr>
        <p:spPr bwMode="auto">
          <a:xfrm>
            <a:off x="768349" y="872666"/>
            <a:ext cx="4320117"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pPr>
              <a:buFont typeface="Arial" charset="0"/>
              <a:buNone/>
            </a:pPr>
            <a:r>
              <a:rPr kumimoji="0" lang="zh-CN" altLang="en-US" sz="1000" dirty="0">
                <a:solidFill>
                  <a:srgbClr val="FF0000"/>
                </a:solidFill>
                <a:latin typeface="微软雅黑" pitchFamily="34" charset="-122"/>
                <a:ea typeface="微软雅黑" pitchFamily="34" charset="-122"/>
              </a:rPr>
              <a:t>“</a:t>
            </a:r>
            <a:r>
              <a:rPr kumimoji="0" lang="en-US" altLang="zh-CN" sz="1000" dirty="0">
                <a:solidFill>
                  <a:srgbClr val="FF0000"/>
                </a:solidFill>
                <a:latin typeface="微软雅黑" pitchFamily="34" charset="-122"/>
                <a:ea typeface="微软雅黑" pitchFamily="34" charset="-122"/>
              </a:rPr>
              <a:t>YP(SP)</a:t>
            </a:r>
            <a:r>
              <a:rPr kumimoji="0" lang="zh-CN" altLang="en-US" sz="1000" dirty="0">
                <a:solidFill>
                  <a:srgbClr val="FF0000"/>
                </a:solidFill>
                <a:latin typeface="微软雅黑" pitchFamily="34" charset="-122"/>
                <a:ea typeface="微软雅黑" pitchFamily="34" charset="-122"/>
              </a:rPr>
              <a:t>”为音频（视频）档案的分类代码</a:t>
            </a:r>
          </a:p>
        </p:txBody>
      </p:sp>
      <p:graphicFrame>
        <p:nvGraphicFramePr>
          <p:cNvPr id="6" name="表格 5"/>
          <p:cNvGraphicFramePr>
            <a:graphicFrameLocks noGrp="1"/>
          </p:cNvGraphicFramePr>
          <p:nvPr>
            <p:extLst>
              <p:ext uri="{D42A27DB-BD31-4B8C-83A1-F6EECF244321}">
                <p14:modId xmlns:p14="http://schemas.microsoft.com/office/powerpoint/2010/main" val="731207671"/>
              </p:ext>
            </p:extLst>
          </p:nvPr>
        </p:nvGraphicFramePr>
        <p:xfrm>
          <a:off x="1192790" y="2558462"/>
          <a:ext cx="9899650" cy="2964621"/>
        </p:xfrm>
        <a:graphic>
          <a:graphicData uri="http://schemas.openxmlformats.org/drawingml/2006/table">
            <a:tbl>
              <a:tblPr>
                <a:tableStyleId>{5C22544A-7EE6-4342-B048-85BDC9FD1C3A}</a:tableStyleId>
              </a:tblPr>
              <a:tblGrid>
                <a:gridCol w="822802">
                  <a:extLst>
                    <a:ext uri="{9D8B030D-6E8A-4147-A177-3AD203B41FA5}">
                      <a16:colId xmlns:a16="http://schemas.microsoft.com/office/drawing/2014/main" xmlns="" val="20000"/>
                    </a:ext>
                  </a:extLst>
                </a:gridCol>
                <a:gridCol w="822167">
                  <a:extLst>
                    <a:ext uri="{9D8B030D-6E8A-4147-A177-3AD203B41FA5}">
                      <a16:colId xmlns:a16="http://schemas.microsoft.com/office/drawing/2014/main" xmlns="" val="20001"/>
                    </a:ext>
                  </a:extLst>
                </a:gridCol>
                <a:gridCol w="1480535">
                  <a:extLst>
                    <a:ext uri="{9D8B030D-6E8A-4147-A177-3AD203B41FA5}">
                      <a16:colId xmlns:a16="http://schemas.microsoft.com/office/drawing/2014/main" xmlns="" val="20002"/>
                    </a:ext>
                  </a:extLst>
                </a:gridCol>
                <a:gridCol w="629799">
                  <a:extLst>
                    <a:ext uri="{9D8B030D-6E8A-4147-A177-3AD203B41FA5}">
                      <a16:colId xmlns:a16="http://schemas.microsoft.com/office/drawing/2014/main" xmlns="" val="20003"/>
                    </a:ext>
                  </a:extLst>
                </a:gridCol>
                <a:gridCol w="450128">
                  <a:extLst>
                    <a:ext uri="{9D8B030D-6E8A-4147-A177-3AD203B41FA5}">
                      <a16:colId xmlns:a16="http://schemas.microsoft.com/office/drawing/2014/main" xmlns="" val="20004"/>
                    </a:ext>
                  </a:extLst>
                </a:gridCol>
                <a:gridCol w="539646">
                  <a:extLst>
                    <a:ext uri="{9D8B030D-6E8A-4147-A177-3AD203B41FA5}">
                      <a16:colId xmlns:a16="http://schemas.microsoft.com/office/drawing/2014/main" xmlns="" val="20005"/>
                    </a:ext>
                  </a:extLst>
                </a:gridCol>
                <a:gridCol w="627259">
                  <a:extLst>
                    <a:ext uri="{9D8B030D-6E8A-4147-A177-3AD203B41FA5}">
                      <a16:colId xmlns:a16="http://schemas.microsoft.com/office/drawing/2014/main" xmlns="" val="20006"/>
                    </a:ext>
                  </a:extLst>
                </a:gridCol>
                <a:gridCol w="588532">
                  <a:extLst>
                    <a:ext uri="{9D8B030D-6E8A-4147-A177-3AD203B41FA5}">
                      <a16:colId xmlns:a16="http://schemas.microsoft.com/office/drawing/2014/main" xmlns="" val="20007"/>
                    </a:ext>
                  </a:extLst>
                </a:gridCol>
                <a:gridCol w="588532">
                  <a:extLst>
                    <a:ext uri="{9D8B030D-6E8A-4147-A177-3AD203B41FA5}">
                      <a16:colId xmlns:a16="http://schemas.microsoft.com/office/drawing/2014/main" xmlns="" val="20008"/>
                    </a:ext>
                  </a:extLst>
                </a:gridCol>
                <a:gridCol w="502188">
                  <a:extLst>
                    <a:ext uri="{9D8B030D-6E8A-4147-A177-3AD203B41FA5}">
                      <a16:colId xmlns:a16="http://schemas.microsoft.com/office/drawing/2014/main" xmlns="" val="20009"/>
                    </a:ext>
                  </a:extLst>
                </a:gridCol>
                <a:gridCol w="510442">
                  <a:extLst>
                    <a:ext uri="{9D8B030D-6E8A-4147-A177-3AD203B41FA5}">
                      <a16:colId xmlns:a16="http://schemas.microsoft.com/office/drawing/2014/main" xmlns="" val="20010"/>
                    </a:ext>
                  </a:extLst>
                </a:gridCol>
                <a:gridCol w="701540">
                  <a:extLst>
                    <a:ext uri="{9D8B030D-6E8A-4147-A177-3AD203B41FA5}">
                      <a16:colId xmlns:a16="http://schemas.microsoft.com/office/drawing/2014/main" xmlns="" val="20011"/>
                    </a:ext>
                  </a:extLst>
                </a:gridCol>
                <a:gridCol w="700905">
                  <a:extLst>
                    <a:ext uri="{9D8B030D-6E8A-4147-A177-3AD203B41FA5}">
                      <a16:colId xmlns:a16="http://schemas.microsoft.com/office/drawing/2014/main" xmlns="" val="20012"/>
                    </a:ext>
                  </a:extLst>
                </a:gridCol>
                <a:gridCol w="935175">
                  <a:extLst>
                    <a:ext uri="{9D8B030D-6E8A-4147-A177-3AD203B41FA5}">
                      <a16:colId xmlns:a16="http://schemas.microsoft.com/office/drawing/2014/main" xmlns="" val="20013"/>
                    </a:ext>
                  </a:extLst>
                </a:gridCol>
              </a:tblGrid>
              <a:tr h="0">
                <a:tc>
                  <a:txBody>
                    <a:bodyPr/>
                    <a:lstStyle/>
                    <a:p>
                      <a:pPr algn="ctr">
                        <a:spcAft>
                          <a:spcPts val="0"/>
                        </a:spcAft>
                      </a:pPr>
                      <a:r>
                        <a:rPr lang="zh-CN" sz="1200" kern="0" dirty="0">
                          <a:effectLst/>
                        </a:rPr>
                        <a:t>先导专项档号</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立档单位档号</a:t>
                      </a:r>
                      <a:endParaRPr lang="zh-CN" sz="1050" kern="100">
                        <a:effectLst/>
                        <a:latin typeface="等线"/>
                        <a:ea typeface="等线"/>
                        <a:cs typeface="Times New Roman"/>
                      </a:endParaRPr>
                    </a:p>
                  </a:txBody>
                  <a:tcPr marL="68580" marR="68580" marT="0" marB="0"/>
                </a:tc>
                <a:tc>
                  <a:txBody>
                    <a:bodyPr/>
                    <a:lstStyle/>
                    <a:p>
                      <a:pPr algn="ctr">
                        <a:spcAft>
                          <a:spcPts val="0"/>
                        </a:spcAft>
                      </a:pPr>
                      <a:r>
                        <a:rPr lang="zh-CN" sz="1200" kern="0">
                          <a:effectLst/>
                        </a:rPr>
                        <a:t>题名</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摄录者</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摄录日期</a:t>
                      </a:r>
                      <a:endParaRPr lang="zh-CN" sz="1050" kern="100">
                        <a:effectLst/>
                        <a:latin typeface="等线"/>
                        <a:ea typeface="等线"/>
                        <a:cs typeface="Times New Roman"/>
                      </a:endParaRPr>
                    </a:p>
                  </a:txBody>
                  <a:tcPr marL="68580" marR="68580" marT="0" marB="0"/>
                </a:tc>
                <a:tc>
                  <a:txBody>
                    <a:bodyPr/>
                    <a:lstStyle/>
                    <a:p>
                      <a:pPr algn="ctr">
                        <a:spcAft>
                          <a:spcPts val="0"/>
                        </a:spcAft>
                      </a:pPr>
                      <a:r>
                        <a:rPr lang="zh-CN" sz="1200" kern="0">
                          <a:effectLst/>
                        </a:rPr>
                        <a:t>时间长度</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容量</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dirty="0">
                          <a:effectLst/>
                        </a:rPr>
                        <a:t>格式名称</a:t>
                      </a:r>
                      <a:endParaRPr lang="zh-CN" sz="1050" kern="100" dirty="0">
                        <a:effectLst/>
                        <a:latin typeface="等线"/>
                        <a:ea typeface="等线"/>
                        <a:cs typeface="Times New Roman"/>
                      </a:endParaRPr>
                    </a:p>
                  </a:txBody>
                  <a:tcPr marL="68580" marR="68580" marT="0" marB="0"/>
                </a:tc>
                <a:tc>
                  <a:txBody>
                    <a:bodyPr/>
                    <a:lstStyle/>
                    <a:p>
                      <a:pPr algn="ctr">
                        <a:spcAft>
                          <a:spcPts val="0"/>
                        </a:spcAft>
                      </a:pPr>
                      <a:r>
                        <a:rPr lang="zh-CN" sz="1200" kern="0">
                          <a:effectLst/>
                        </a:rPr>
                        <a:t>保管</a:t>
                      </a:r>
                      <a:endParaRPr lang="zh-CN" sz="1050" kern="100">
                        <a:effectLst/>
                      </a:endParaRPr>
                    </a:p>
                    <a:p>
                      <a:pPr algn="ctr">
                        <a:spcAft>
                          <a:spcPts val="0"/>
                        </a:spcAft>
                      </a:pPr>
                      <a:r>
                        <a:rPr lang="zh-CN" sz="1200" kern="0">
                          <a:effectLst/>
                        </a:rPr>
                        <a:t>期限</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密级</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保密期限</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载体号</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参见号</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文字说明</a:t>
                      </a:r>
                      <a:endParaRPr lang="zh-CN" sz="1050" kern="100">
                        <a:effectLst/>
                        <a:latin typeface="等线"/>
                        <a:ea typeface="等线"/>
                        <a:cs typeface="Times New Roman"/>
                      </a:endParaRPr>
                    </a:p>
                  </a:txBody>
                  <a:tcPr marL="68580" marR="68580" marT="0" marB="0" anchor="ctr"/>
                </a:tc>
                <a:extLst>
                  <a:ext uri="{0D108BD9-81ED-4DB2-BD59-A6C34878D82A}">
                    <a16:rowId xmlns:a16="http://schemas.microsoft.com/office/drawing/2014/main" xmlns="" val="10000"/>
                  </a:ext>
                </a:extLst>
              </a:tr>
              <a:tr h="323850">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dirty="0">
                          <a:effectLst/>
                        </a:rPr>
                        <a:t>02</a:t>
                      </a:r>
                      <a:r>
                        <a:rPr lang="zh-CN" altLang="en-US" sz="1000" kern="0" dirty="0">
                          <a:effectLst/>
                        </a:rPr>
                        <a:t>：</a:t>
                      </a:r>
                      <a:r>
                        <a:rPr lang="en-US" altLang="zh-CN" sz="1000" kern="0" dirty="0">
                          <a:effectLst/>
                        </a:rPr>
                        <a:t>30</a:t>
                      </a:r>
                      <a:r>
                        <a:rPr lang="zh-CN" altLang="en-US" sz="1000" kern="0" dirty="0">
                          <a:effectLst/>
                        </a:rPr>
                        <a:t>：</a:t>
                      </a:r>
                      <a:r>
                        <a:rPr lang="en-US" altLang="zh-CN" sz="1000" kern="0" dirty="0">
                          <a:effectLst/>
                        </a:rPr>
                        <a:t>00</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extLst>
                  <a:ext uri="{0D108BD9-81ED-4DB2-BD59-A6C34878D82A}">
                    <a16:rowId xmlns:a16="http://schemas.microsoft.com/office/drawing/2014/main" xmlns="" val="10001"/>
                  </a:ext>
                </a:extLst>
              </a:tr>
              <a:tr h="323850">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extLst>
                  <a:ext uri="{0D108BD9-81ED-4DB2-BD59-A6C34878D82A}">
                    <a16:rowId xmlns:a16="http://schemas.microsoft.com/office/drawing/2014/main" xmlns="" val="10002"/>
                  </a:ext>
                </a:extLst>
              </a:tr>
              <a:tr h="323850">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extLst>
                  <a:ext uri="{0D108BD9-81ED-4DB2-BD59-A6C34878D82A}">
                    <a16:rowId xmlns:a16="http://schemas.microsoft.com/office/drawing/2014/main" xmlns="" val="10003"/>
                  </a:ext>
                </a:extLst>
              </a:tr>
              <a:tr h="323850">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extLst>
                  <a:ext uri="{0D108BD9-81ED-4DB2-BD59-A6C34878D82A}">
                    <a16:rowId xmlns:a16="http://schemas.microsoft.com/office/drawing/2014/main" xmlns="" val="10004"/>
                  </a:ext>
                </a:extLst>
              </a:tr>
              <a:tr h="323850">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extLst>
                  <a:ext uri="{0D108BD9-81ED-4DB2-BD59-A6C34878D82A}">
                    <a16:rowId xmlns:a16="http://schemas.microsoft.com/office/drawing/2014/main" xmlns="" val="10005"/>
                  </a:ext>
                </a:extLst>
              </a:tr>
              <a:tr h="655761">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extLst>
                  <a:ext uri="{0D108BD9-81ED-4DB2-BD59-A6C34878D82A}">
                    <a16:rowId xmlns:a16="http://schemas.microsoft.com/office/drawing/2014/main" xmlns="" val="10006"/>
                  </a:ext>
                </a:extLst>
              </a:tr>
              <a:tr h="323850">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extLst>
                  <a:ext uri="{0D108BD9-81ED-4DB2-BD59-A6C34878D82A}">
                    <a16:rowId xmlns:a16="http://schemas.microsoft.com/office/drawing/2014/main" xmlns="" val="10007"/>
                  </a:ext>
                </a:extLst>
              </a:tr>
            </a:tbl>
          </a:graphicData>
        </a:graphic>
      </p:graphicFrame>
      <p:sp>
        <p:nvSpPr>
          <p:cNvPr id="7" name="Rectangle 2"/>
          <p:cNvSpPr>
            <a:spLocks noChangeArrowheads="1"/>
          </p:cNvSpPr>
          <p:nvPr/>
        </p:nvSpPr>
        <p:spPr bwMode="auto">
          <a:xfrm>
            <a:off x="1322634" y="1891019"/>
            <a:ext cx="10126994"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5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                                       </a:t>
            </a:r>
            <a:r>
              <a:rPr kumimoji="0" lang="zh-CN" sz="15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音</a:t>
            </a:r>
            <a:r>
              <a:rPr kumimoji="0" lang="zh-CN" sz="1500" b="1" i="0" u="none" strike="noStrike" cap="none" normalizeH="0" baseline="0" dirty="0">
                <a:ln>
                  <a:noFill/>
                </a:ln>
                <a:solidFill>
                  <a:schemeClr val="tx1"/>
                </a:solidFill>
                <a:effectLst/>
                <a:latin typeface="等线" charset="-122"/>
                <a:ea typeface="黑体" pitchFamily="49" charset="-122"/>
                <a:cs typeface="Times New Roman" pitchFamily="18" charset="0"/>
              </a:rPr>
              <a:t> </a:t>
            </a:r>
            <a:r>
              <a:rPr kumimoji="0" lang="zh-CN" sz="15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频（视</a:t>
            </a:r>
            <a:r>
              <a:rPr kumimoji="0" lang="zh-CN" sz="1500" b="1" i="0" u="none" strike="noStrike" cap="none" normalizeH="0" baseline="0" dirty="0">
                <a:ln>
                  <a:noFill/>
                </a:ln>
                <a:solidFill>
                  <a:schemeClr val="tx1"/>
                </a:solidFill>
                <a:effectLst/>
                <a:latin typeface="等线" charset="-122"/>
                <a:ea typeface="黑体" pitchFamily="49" charset="-122"/>
                <a:cs typeface="Times New Roman" pitchFamily="18" charset="0"/>
              </a:rPr>
              <a:t> </a:t>
            </a:r>
            <a:r>
              <a:rPr kumimoji="0" lang="zh-CN" sz="15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频）</a:t>
            </a:r>
            <a:r>
              <a:rPr kumimoji="0" lang="zh-CN" sz="1500" b="1" i="0" u="none" strike="noStrike" cap="none" normalizeH="0" baseline="0" dirty="0">
                <a:ln>
                  <a:noFill/>
                </a:ln>
                <a:solidFill>
                  <a:schemeClr val="tx1"/>
                </a:solidFill>
                <a:effectLst/>
                <a:latin typeface="等线" charset="-122"/>
                <a:ea typeface="黑体" pitchFamily="49" charset="-122"/>
                <a:cs typeface="Times New Roman" pitchFamily="18" charset="0"/>
              </a:rPr>
              <a:t> </a:t>
            </a:r>
            <a:r>
              <a:rPr kumimoji="0" lang="zh-CN" sz="15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档</a:t>
            </a:r>
            <a:r>
              <a:rPr kumimoji="0" lang="zh-CN" sz="1500" b="1" i="0" u="none" strike="noStrike" cap="none" normalizeH="0" baseline="0" dirty="0">
                <a:ln>
                  <a:noFill/>
                </a:ln>
                <a:solidFill>
                  <a:schemeClr val="tx1"/>
                </a:solidFill>
                <a:effectLst/>
                <a:latin typeface="等线" charset="-122"/>
                <a:ea typeface="黑体" pitchFamily="49" charset="-122"/>
                <a:cs typeface="Times New Roman" pitchFamily="18" charset="0"/>
              </a:rPr>
              <a:t> </a:t>
            </a:r>
            <a:r>
              <a:rPr kumimoji="0" lang="zh-CN" sz="15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案</a:t>
            </a:r>
            <a:r>
              <a:rPr kumimoji="0" lang="zh-CN" sz="1500" b="1" i="0" u="none" strike="noStrike" cap="none" normalizeH="0" baseline="0" dirty="0">
                <a:ln>
                  <a:noFill/>
                </a:ln>
                <a:solidFill>
                  <a:schemeClr val="tx1"/>
                </a:solidFill>
                <a:effectLst/>
                <a:latin typeface="等线" charset="-122"/>
                <a:ea typeface="黑体" pitchFamily="49" charset="-122"/>
                <a:cs typeface="Times New Roman" pitchFamily="18" charset="0"/>
              </a:rPr>
              <a:t> </a:t>
            </a:r>
            <a:r>
              <a:rPr kumimoji="0" lang="zh-CN" sz="15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目</a:t>
            </a:r>
            <a:r>
              <a:rPr kumimoji="0" lang="zh-CN" sz="1500" b="1" i="0" u="none" strike="noStrike" cap="none" normalizeH="0" baseline="0" dirty="0">
                <a:ln>
                  <a:noFill/>
                </a:ln>
                <a:solidFill>
                  <a:schemeClr val="tx1"/>
                </a:solidFill>
                <a:effectLst/>
                <a:latin typeface="等线" charset="-122"/>
                <a:ea typeface="黑体" pitchFamily="49" charset="-122"/>
                <a:cs typeface="Times New Roman" pitchFamily="18" charset="0"/>
              </a:rPr>
              <a:t> </a:t>
            </a:r>
            <a:r>
              <a:rPr kumimoji="0" lang="zh-CN" sz="15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录</a:t>
            </a:r>
            <a:endParaRPr kumimoji="0" lang="zh-CN" sz="8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sz="1200" b="0" i="0" u="none" strike="noStrike" cap="none" normalizeH="0" baseline="0" dirty="0">
                <a:ln>
                  <a:noFill/>
                </a:ln>
                <a:solidFill>
                  <a:schemeClr val="tx1"/>
                </a:solidFill>
                <a:effectLst/>
                <a:latin typeface="黑体" pitchFamily="49" charset="-122"/>
                <a:ea typeface="黑体" pitchFamily="49" charset="-122"/>
                <a:cs typeface="Times New Roman" pitchFamily="18" charset="0"/>
              </a:rPr>
              <a:t>任务名称：</a:t>
            </a:r>
            <a:r>
              <a:rPr kumimoji="0" lang="zh-CN" altLang="en-US" sz="1000" b="0" i="0" u="none" strike="noStrike" cap="none" normalizeH="0" baseline="0" dirty="0">
                <a:ln>
                  <a:noFill/>
                </a:ln>
                <a:solidFill>
                  <a:schemeClr val="tx1"/>
                </a:solidFill>
                <a:effectLst/>
                <a:latin typeface="等线" charset="-122"/>
                <a:ea typeface="等线" charset="-122"/>
                <a:cs typeface="Times New Roman" pitchFamily="18" charset="0"/>
              </a:rPr>
              <a:t>                                                                                                                          </a:t>
            </a:r>
            <a:r>
              <a:rPr kumimoji="0" lang="zh-CN" altLang="en-US" sz="1000" b="0" i="0" u="none" strike="noStrike" cap="none" normalizeH="0" baseline="0" dirty="0">
                <a:ln>
                  <a:noFill/>
                </a:ln>
                <a:solidFill>
                  <a:schemeClr val="tx1"/>
                </a:solidFill>
                <a:effectLst/>
                <a:latin typeface="Times New Roman" pitchFamily="18" charset="0"/>
                <a:ea typeface="等线" charset="-122"/>
                <a:cs typeface="Times New Roman" pitchFamily="18" charset="0"/>
              </a:rPr>
              <a:t>共</a:t>
            </a:r>
            <a:r>
              <a:rPr kumimoji="0" lang="zh-CN" altLang="en-US" sz="1000" b="0" i="0" u="none" strike="noStrike" cap="none" normalizeH="0" baseline="0" dirty="0">
                <a:ln>
                  <a:noFill/>
                </a:ln>
                <a:solidFill>
                  <a:schemeClr val="tx1"/>
                </a:solidFill>
                <a:effectLst/>
                <a:latin typeface="等线" charset="-122"/>
                <a:ea typeface="等线" charset="-122"/>
                <a:cs typeface="Times New Roman" pitchFamily="18" charset="0"/>
              </a:rPr>
              <a:t>   </a:t>
            </a:r>
            <a:r>
              <a:rPr kumimoji="0" lang="zh-CN" altLang="en-US" sz="1000" b="0" i="0" u="none" strike="noStrike" cap="none" normalizeH="0" baseline="0" dirty="0">
                <a:ln>
                  <a:noFill/>
                </a:ln>
                <a:solidFill>
                  <a:schemeClr val="tx1"/>
                </a:solidFill>
                <a:effectLst/>
                <a:latin typeface="Times New Roman" pitchFamily="18" charset="0"/>
                <a:ea typeface="等线" charset="-122"/>
                <a:cs typeface="Times New Roman" pitchFamily="18" charset="0"/>
              </a:rPr>
              <a:t>页</a:t>
            </a:r>
            <a:r>
              <a:rPr kumimoji="0" lang="zh-CN" altLang="en-US" sz="1000" b="0" i="0" u="none" strike="noStrike" cap="none" normalizeH="0" baseline="0" dirty="0">
                <a:ln>
                  <a:noFill/>
                </a:ln>
                <a:solidFill>
                  <a:schemeClr val="tx1"/>
                </a:solidFill>
                <a:effectLst/>
                <a:latin typeface="等线" charset="-122"/>
                <a:ea typeface="等线" charset="-122"/>
                <a:cs typeface="Times New Roman" pitchFamily="18" charset="0"/>
              </a:rPr>
              <a:t> </a:t>
            </a:r>
            <a:r>
              <a:rPr kumimoji="0" lang="zh-CN" altLang="en-US" sz="1000" b="0" i="0" u="none" strike="noStrike" cap="none" normalizeH="0" baseline="0" dirty="0">
                <a:ln>
                  <a:noFill/>
                </a:ln>
                <a:solidFill>
                  <a:schemeClr val="tx1"/>
                </a:solidFill>
                <a:effectLst/>
                <a:latin typeface="Times New Roman" pitchFamily="18" charset="0"/>
                <a:ea typeface="等线" charset="-122"/>
                <a:cs typeface="Times New Roman" pitchFamily="18" charset="0"/>
              </a:rPr>
              <a:t>第</a:t>
            </a:r>
            <a:r>
              <a:rPr kumimoji="0" lang="zh-CN" altLang="en-US" sz="1000" b="0" i="0" u="none" strike="noStrike" cap="none" normalizeH="0" baseline="0" dirty="0">
                <a:ln>
                  <a:noFill/>
                </a:ln>
                <a:solidFill>
                  <a:schemeClr val="tx1"/>
                </a:solidFill>
                <a:effectLst/>
                <a:latin typeface="等线" charset="-122"/>
                <a:ea typeface="等线" charset="-122"/>
                <a:cs typeface="Times New Roman" pitchFamily="18" charset="0"/>
              </a:rPr>
              <a:t>   </a:t>
            </a:r>
            <a:r>
              <a:rPr kumimoji="0" lang="zh-CN" altLang="en-US" sz="1000" b="0" i="0" u="none" strike="noStrike" cap="none" normalizeH="0" baseline="0" dirty="0">
                <a:ln>
                  <a:noFill/>
                </a:ln>
                <a:solidFill>
                  <a:schemeClr val="tx1"/>
                </a:solidFill>
                <a:effectLst/>
                <a:latin typeface="Times New Roman" pitchFamily="18" charset="0"/>
                <a:ea typeface="等线" charset="-122"/>
                <a:cs typeface="Times New Roman" pitchFamily="18" charset="0"/>
              </a:rPr>
              <a:t>页</a:t>
            </a:r>
            <a:endParaRPr kumimoji="0" lang="zh-CN" altLang="en-US" sz="8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cxnSp>
        <p:nvCxnSpPr>
          <p:cNvPr id="34" name="肘形连接符 33">
            <a:extLst>
              <a:ext uri="{FF2B5EF4-FFF2-40B4-BE49-F238E27FC236}">
                <a16:creationId xmlns:a16="http://schemas.microsoft.com/office/drawing/2014/main" xmlns="" id="{E8548042-D9B2-4AC9-92A1-F757B0A18310}"/>
              </a:ext>
            </a:extLst>
          </p:cNvPr>
          <p:cNvCxnSpPr/>
          <p:nvPr/>
        </p:nvCxnSpPr>
        <p:spPr>
          <a:xfrm rot="5400000" flipH="1" flipV="1">
            <a:off x="4595666" y="3944796"/>
            <a:ext cx="1676567" cy="435493"/>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文本框 18"/>
          <p:cNvSpPr txBox="1">
            <a:spLocks noChangeArrowheads="1"/>
          </p:cNvSpPr>
          <p:nvPr/>
        </p:nvSpPr>
        <p:spPr bwMode="auto">
          <a:xfrm>
            <a:off x="6455484" y="4616105"/>
            <a:ext cx="1811901" cy="769441"/>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格式名称：</a:t>
            </a:r>
            <a:r>
              <a:rPr kumimoji="0" lang="zh-CN" altLang="zh-CN" sz="1100" dirty="0">
                <a:solidFill>
                  <a:srgbClr val="FF0000"/>
                </a:solidFill>
                <a:latin typeface="微软雅黑" pitchFamily="34" charset="-122"/>
                <a:ea typeface="微软雅黑" pitchFamily="34" charset="-122"/>
              </a:rPr>
              <a:t>音频、视频的计算机文件类型。音频为</a:t>
            </a:r>
            <a:r>
              <a:rPr kumimoji="0" lang="en-US" altLang="zh-CN" sz="1100" dirty="0">
                <a:solidFill>
                  <a:srgbClr val="FF0000"/>
                </a:solidFill>
                <a:latin typeface="微软雅黑" pitchFamily="34" charset="-122"/>
                <a:ea typeface="微软雅黑" pitchFamily="34" charset="-122"/>
              </a:rPr>
              <a:t>WAV</a:t>
            </a:r>
            <a:r>
              <a:rPr kumimoji="0" lang="zh-CN" altLang="zh-CN" sz="1100" dirty="0">
                <a:solidFill>
                  <a:srgbClr val="FF0000"/>
                </a:solidFill>
                <a:latin typeface="微软雅黑" pitchFamily="34" charset="-122"/>
                <a:ea typeface="微软雅黑" pitchFamily="34" charset="-122"/>
              </a:rPr>
              <a:t>、</a:t>
            </a:r>
            <a:r>
              <a:rPr kumimoji="0" lang="en-US" altLang="zh-CN" sz="1100" dirty="0">
                <a:solidFill>
                  <a:srgbClr val="FF0000"/>
                </a:solidFill>
                <a:latin typeface="微软雅黑" pitchFamily="34" charset="-122"/>
                <a:ea typeface="微软雅黑" pitchFamily="34" charset="-122"/>
              </a:rPr>
              <a:t>MP3</a:t>
            </a:r>
            <a:r>
              <a:rPr kumimoji="0" lang="zh-CN" altLang="zh-CN" sz="1100" dirty="0">
                <a:solidFill>
                  <a:srgbClr val="FF0000"/>
                </a:solidFill>
                <a:latin typeface="微软雅黑" pitchFamily="34" charset="-122"/>
                <a:ea typeface="微软雅黑" pitchFamily="34" charset="-122"/>
              </a:rPr>
              <a:t>；视频为</a:t>
            </a:r>
            <a:r>
              <a:rPr kumimoji="0" lang="en-US" altLang="zh-CN" sz="1100" dirty="0">
                <a:solidFill>
                  <a:srgbClr val="FF0000"/>
                </a:solidFill>
                <a:latin typeface="微软雅黑" pitchFamily="34" charset="-122"/>
                <a:ea typeface="微软雅黑" pitchFamily="34" charset="-122"/>
              </a:rPr>
              <a:t>MP4</a:t>
            </a:r>
            <a:r>
              <a:rPr kumimoji="0" lang="zh-CN" altLang="zh-CN" sz="1100" dirty="0">
                <a:solidFill>
                  <a:srgbClr val="FF0000"/>
                </a:solidFill>
                <a:latin typeface="微软雅黑" pitchFamily="34" charset="-122"/>
                <a:ea typeface="微软雅黑" pitchFamily="34" charset="-122"/>
              </a:rPr>
              <a:t>、</a:t>
            </a:r>
            <a:r>
              <a:rPr kumimoji="0" lang="en-US" altLang="zh-CN" sz="1100" dirty="0">
                <a:solidFill>
                  <a:srgbClr val="FF0000"/>
                </a:solidFill>
                <a:latin typeface="微软雅黑" pitchFamily="34" charset="-122"/>
                <a:ea typeface="微软雅黑" pitchFamily="34" charset="-122"/>
              </a:rPr>
              <a:t>AVI</a:t>
            </a:r>
            <a:r>
              <a:rPr kumimoji="0" lang="zh-CN" altLang="zh-CN" sz="1100" dirty="0">
                <a:solidFill>
                  <a:srgbClr val="FF0000"/>
                </a:solidFill>
                <a:latin typeface="微软雅黑" pitchFamily="34" charset="-122"/>
                <a:ea typeface="微软雅黑" pitchFamily="34" charset="-122"/>
              </a:rPr>
              <a:t>、</a:t>
            </a:r>
            <a:r>
              <a:rPr kumimoji="0" lang="en-US" altLang="zh-CN" sz="1100" dirty="0">
                <a:solidFill>
                  <a:srgbClr val="FF0000"/>
                </a:solidFill>
                <a:latin typeface="微软雅黑" pitchFamily="34" charset="-122"/>
                <a:ea typeface="微软雅黑" pitchFamily="34" charset="-122"/>
              </a:rPr>
              <a:t>MXF</a:t>
            </a:r>
            <a:r>
              <a:rPr kumimoji="0" lang="zh-CN" altLang="zh-CN" sz="1100" dirty="0">
                <a:solidFill>
                  <a:srgbClr val="FF0000"/>
                </a:solidFill>
                <a:latin typeface="微软雅黑" pitchFamily="34" charset="-122"/>
                <a:ea typeface="微软雅黑" pitchFamily="34" charset="-122"/>
              </a:rPr>
              <a:t>。</a:t>
            </a:r>
          </a:p>
        </p:txBody>
      </p:sp>
      <p:sp>
        <p:nvSpPr>
          <p:cNvPr id="20" name="文本框 18"/>
          <p:cNvSpPr txBox="1">
            <a:spLocks noChangeArrowheads="1"/>
          </p:cNvSpPr>
          <p:nvPr/>
        </p:nvSpPr>
        <p:spPr bwMode="auto">
          <a:xfrm>
            <a:off x="3712631" y="5059906"/>
            <a:ext cx="2560066" cy="43088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zh-CN" sz="1100" dirty="0">
                <a:solidFill>
                  <a:srgbClr val="FF0000"/>
                </a:solidFill>
                <a:latin typeface="微软雅黑" pitchFamily="34" charset="-122"/>
                <a:ea typeface="微软雅黑" pitchFamily="34" charset="-122"/>
              </a:rPr>
              <a:t>时间长度：填写音频、视频的持续时间。时间长度格式为：</a:t>
            </a:r>
            <a:r>
              <a:rPr kumimoji="0" lang="en-US" altLang="zh-CN" sz="1100" dirty="0" err="1">
                <a:solidFill>
                  <a:srgbClr val="FF0000"/>
                </a:solidFill>
                <a:latin typeface="微软雅黑" pitchFamily="34" charset="-122"/>
                <a:ea typeface="微软雅黑" pitchFamily="34" charset="-122"/>
              </a:rPr>
              <a:t>hh</a:t>
            </a:r>
            <a:r>
              <a:rPr kumimoji="0" lang="zh-CN" altLang="zh-CN" sz="1100" dirty="0">
                <a:solidFill>
                  <a:srgbClr val="FF0000"/>
                </a:solidFill>
                <a:latin typeface="微软雅黑" pitchFamily="34" charset="-122"/>
                <a:ea typeface="微软雅黑" pitchFamily="34" charset="-122"/>
              </a:rPr>
              <a:t>：</a:t>
            </a:r>
            <a:r>
              <a:rPr kumimoji="0" lang="en-US" altLang="zh-CN" sz="1100" dirty="0">
                <a:solidFill>
                  <a:srgbClr val="FF0000"/>
                </a:solidFill>
                <a:latin typeface="微软雅黑" pitchFamily="34" charset="-122"/>
                <a:ea typeface="微软雅黑" pitchFamily="34" charset="-122"/>
              </a:rPr>
              <a:t>mm</a:t>
            </a:r>
            <a:r>
              <a:rPr kumimoji="0" lang="zh-CN" altLang="zh-CN" sz="1100" dirty="0">
                <a:solidFill>
                  <a:srgbClr val="FF0000"/>
                </a:solidFill>
                <a:latin typeface="微软雅黑" pitchFamily="34" charset="-122"/>
                <a:ea typeface="微软雅黑" pitchFamily="34" charset="-122"/>
              </a:rPr>
              <a:t>：</a:t>
            </a:r>
            <a:r>
              <a:rPr kumimoji="0" lang="en-US" altLang="zh-CN" sz="1100" dirty="0" err="1">
                <a:solidFill>
                  <a:srgbClr val="FF0000"/>
                </a:solidFill>
                <a:latin typeface="微软雅黑" pitchFamily="34" charset="-122"/>
                <a:ea typeface="微软雅黑" pitchFamily="34" charset="-122"/>
              </a:rPr>
              <a:t>ss</a:t>
            </a:r>
            <a:r>
              <a:rPr kumimoji="0" lang="zh-CN" altLang="en-US" sz="1100" dirty="0">
                <a:solidFill>
                  <a:srgbClr val="FF0000"/>
                </a:solidFill>
                <a:latin typeface="微软雅黑" pitchFamily="34" charset="-122"/>
                <a:ea typeface="微软雅黑" pitchFamily="34" charset="-122"/>
              </a:rPr>
              <a:t>。</a:t>
            </a:r>
          </a:p>
        </p:txBody>
      </p:sp>
      <p:sp>
        <p:nvSpPr>
          <p:cNvPr id="21" name="文本框 18"/>
          <p:cNvSpPr txBox="1">
            <a:spLocks noChangeArrowheads="1"/>
          </p:cNvSpPr>
          <p:nvPr/>
        </p:nvSpPr>
        <p:spPr bwMode="auto">
          <a:xfrm>
            <a:off x="5736673" y="3900458"/>
            <a:ext cx="1298917" cy="43088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容量：音频大小，单位为</a:t>
            </a:r>
            <a:r>
              <a:rPr kumimoji="0" lang="en-US" altLang="zh-CN" sz="1100" dirty="0">
                <a:solidFill>
                  <a:srgbClr val="FF0000"/>
                </a:solidFill>
                <a:latin typeface="微软雅黑" pitchFamily="34" charset="-122"/>
                <a:ea typeface="微软雅黑" pitchFamily="34" charset="-122"/>
              </a:rPr>
              <a:t>MB</a:t>
            </a:r>
            <a:r>
              <a:rPr kumimoji="0" lang="zh-CN" altLang="en-US" sz="1100" dirty="0">
                <a:solidFill>
                  <a:srgbClr val="FF0000"/>
                </a:solidFill>
                <a:latin typeface="微软雅黑" pitchFamily="34" charset="-122"/>
                <a:ea typeface="微软雅黑" pitchFamily="34" charset="-122"/>
              </a:rPr>
              <a:t>、</a:t>
            </a:r>
            <a:r>
              <a:rPr kumimoji="0" lang="en-US" altLang="zh-CN" sz="1100" dirty="0">
                <a:solidFill>
                  <a:srgbClr val="FF0000"/>
                </a:solidFill>
                <a:latin typeface="微软雅黑" pitchFamily="34" charset="-122"/>
                <a:ea typeface="微软雅黑" pitchFamily="34" charset="-122"/>
              </a:rPr>
              <a:t>GB</a:t>
            </a:r>
            <a:r>
              <a:rPr kumimoji="0" lang="zh-CN" altLang="en-US" sz="1100" dirty="0">
                <a:solidFill>
                  <a:srgbClr val="FF0000"/>
                </a:solidFill>
                <a:latin typeface="微软雅黑" pitchFamily="34" charset="-122"/>
                <a:ea typeface="微软雅黑" pitchFamily="34" charset="-122"/>
              </a:rPr>
              <a:t>等。</a:t>
            </a:r>
            <a:endParaRPr kumimoji="0" lang="en-US" altLang="zh-CN" sz="1100" dirty="0">
              <a:solidFill>
                <a:srgbClr val="FF0000"/>
              </a:solidFill>
              <a:latin typeface="微软雅黑" pitchFamily="34" charset="-122"/>
              <a:ea typeface="微软雅黑" pitchFamily="34" charset="-122"/>
            </a:endParaRPr>
          </a:p>
        </p:txBody>
      </p:sp>
      <p:cxnSp>
        <p:nvCxnSpPr>
          <p:cNvPr id="22" name="肘形连接符 21">
            <a:extLst>
              <a:ext uri="{FF2B5EF4-FFF2-40B4-BE49-F238E27FC236}">
                <a16:creationId xmlns:a16="http://schemas.microsoft.com/office/drawing/2014/main" xmlns="" id="{E8548042-D9B2-4AC9-92A1-F757B0A18310}"/>
              </a:ext>
            </a:extLst>
          </p:cNvPr>
          <p:cNvCxnSpPr/>
          <p:nvPr/>
        </p:nvCxnSpPr>
        <p:spPr>
          <a:xfrm rot="16200000" flipV="1">
            <a:off x="5815971" y="3451655"/>
            <a:ext cx="897081" cy="525"/>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肘形连接符 23">
            <a:extLst>
              <a:ext uri="{FF2B5EF4-FFF2-40B4-BE49-F238E27FC236}">
                <a16:creationId xmlns:a16="http://schemas.microsoft.com/office/drawing/2014/main" xmlns="" id="{E8548042-D9B2-4AC9-92A1-F757B0A18310}"/>
              </a:ext>
            </a:extLst>
          </p:cNvPr>
          <p:cNvCxnSpPr/>
          <p:nvPr/>
        </p:nvCxnSpPr>
        <p:spPr>
          <a:xfrm rot="16200000" flipV="1">
            <a:off x="6226893" y="3587362"/>
            <a:ext cx="1694595" cy="362892"/>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8136" name="文本框 18"/>
          <p:cNvSpPr txBox="1">
            <a:spLocks noChangeArrowheads="1"/>
          </p:cNvSpPr>
          <p:nvPr/>
        </p:nvSpPr>
        <p:spPr bwMode="auto">
          <a:xfrm>
            <a:off x="4799605" y="5725132"/>
            <a:ext cx="2456032" cy="261610"/>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目录其他内容说明与照片档案相同。</a:t>
            </a:r>
          </a:p>
        </p:txBody>
      </p:sp>
      <p:sp>
        <p:nvSpPr>
          <p:cNvPr id="29" name="文本框 18"/>
          <p:cNvSpPr txBox="1">
            <a:spLocks noChangeArrowheads="1"/>
          </p:cNvSpPr>
          <p:nvPr/>
        </p:nvSpPr>
        <p:spPr bwMode="auto">
          <a:xfrm>
            <a:off x="8383784" y="3893934"/>
            <a:ext cx="2309406" cy="938719"/>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载体号：</a:t>
            </a:r>
            <a:r>
              <a:rPr kumimoji="0" lang="zh-CN" altLang="zh-CN" sz="1100" dirty="0">
                <a:solidFill>
                  <a:srgbClr val="FF0000"/>
                </a:solidFill>
                <a:latin typeface="微软雅黑" pitchFamily="34" charset="-122"/>
                <a:ea typeface="微软雅黑" pitchFamily="34" charset="-122"/>
              </a:rPr>
              <a:t>音频、视频脱机存储的载体号，音频档案载体号结构可为“</a:t>
            </a:r>
            <a:r>
              <a:rPr kumimoji="0" lang="en-US" altLang="zh-CN" sz="1100" dirty="0">
                <a:solidFill>
                  <a:srgbClr val="FF0000"/>
                </a:solidFill>
                <a:latin typeface="微软雅黑" pitchFamily="34" charset="-122"/>
                <a:ea typeface="微软雅黑" pitchFamily="34" charset="-122"/>
              </a:rPr>
              <a:t>YP-</a:t>
            </a:r>
            <a:r>
              <a:rPr kumimoji="0" lang="zh-CN" altLang="zh-CN" sz="1100" dirty="0">
                <a:solidFill>
                  <a:srgbClr val="FF0000"/>
                </a:solidFill>
                <a:latin typeface="微软雅黑" pitchFamily="34" charset="-122"/>
                <a:ea typeface="微软雅黑" pitchFamily="34" charset="-122"/>
              </a:rPr>
              <a:t>任务编号</a:t>
            </a:r>
            <a:r>
              <a:rPr kumimoji="0" lang="en-US" altLang="zh-CN" sz="1100" dirty="0">
                <a:solidFill>
                  <a:srgbClr val="FF0000"/>
                </a:solidFill>
                <a:latin typeface="微软雅黑" pitchFamily="34" charset="-122"/>
                <a:ea typeface="微软雅黑" pitchFamily="34" charset="-122"/>
              </a:rPr>
              <a:t>-</a:t>
            </a:r>
            <a:r>
              <a:rPr kumimoji="0" lang="zh-CN" altLang="zh-CN" sz="1100" dirty="0">
                <a:solidFill>
                  <a:srgbClr val="FF0000"/>
                </a:solidFill>
                <a:latin typeface="微软雅黑" pitchFamily="34" charset="-122"/>
                <a:ea typeface="微软雅黑" pitchFamily="34" charset="-122"/>
              </a:rPr>
              <a:t>年度</a:t>
            </a:r>
            <a:r>
              <a:rPr kumimoji="0" lang="en-US" altLang="zh-CN" sz="1100" dirty="0">
                <a:solidFill>
                  <a:srgbClr val="FF0000"/>
                </a:solidFill>
                <a:latin typeface="微软雅黑" pitchFamily="34" charset="-122"/>
                <a:ea typeface="微软雅黑" pitchFamily="34" charset="-122"/>
              </a:rPr>
              <a:t>-</a:t>
            </a:r>
            <a:r>
              <a:rPr kumimoji="0" lang="zh-CN" altLang="zh-CN" sz="1100" dirty="0">
                <a:solidFill>
                  <a:srgbClr val="FF0000"/>
                </a:solidFill>
                <a:latin typeface="微软雅黑" pitchFamily="34" charset="-122"/>
                <a:ea typeface="微软雅黑" pitchFamily="34" charset="-122"/>
              </a:rPr>
              <a:t>载体序号”；视频档案载体号结构可为“</a:t>
            </a:r>
            <a:r>
              <a:rPr kumimoji="0" lang="en-US" altLang="zh-CN" sz="1100" dirty="0">
                <a:solidFill>
                  <a:srgbClr val="FF0000"/>
                </a:solidFill>
                <a:latin typeface="微软雅黑" pitchFamily="34" charset="-122"/>
                <a:ea typeface="微软雅黑" pitchFamily="34" charset="-122"/>
              </a:rPr>
              <a:t>SP-</a:t>
            </a:r>
            <a:r>
              <a:rPr kumimoji="0" lang="zh-CN" altLang="zh-CN" sz="1100" dirty="0">
                <a:solidFill>
                  <a:srgbClr val="FF0000"/>
                </a:solidFill>
                <a:latin typeface="微软雅黑" pitchFamily="34" charset="-122"/>
                <a:ea typeface="微软雅黑" pitchFamily="34" charset="-122"/>
              </a:rPr>
              <a:t>任务编号</a:t>
            </a:r>
            <a:r>
              <a:rPr kumimoji="0" lang="en-US" altLang="zh-CN" sz="1100" dirty="0">
                <a:solidFill>
                  <a:srgbClr val="FF0000"/>
                </a:solidFill>
                <a:latin typeface="微软雅黑" pitchFamily="34" charset="-122"/>
                <a:ea typeface="微软雅黑" pitchFamily="34" charset="-122"/>
              </a:rPr>
              <a:t>-</a:t>
            </a:r>
            <a:r>
              <a:rPr kumimoji="0" lang="zh-CN" altLang="zh-CN" sz="1100" dirty="0">
                <a:solidFill>
                  <a:srgbClr val="FF0000"/>
                </a:solidFill>
                <a:latin typeface="微软雅黑" pitchFamily="34" charset="-122"/>
                <a:ea typeface="微软雅黑" pitchFamily="34" charset="-122"/>
              </a:rPr>
              <a:t>年度</a:t>
            </a:r>
            <a:r>
              <a:rPr kumimoji="0" lang="en-US" altLang="zh-CN" sz="1100" dirty="0">
                <a:solidFill>
                  <a:srgbClr val="FF0000"/>
                </a:solidFill>
                <a:latin typeface="微软雅黑" pitchFamily="34" charset="-122"/>
                <a:ea typeface="微软雅黑" pitchFamily="34" charset="-122"/>
              </a:rPr>
              <a:t>-</a:t>
            </a:r>
            <a:r>
              <a:rPr kumimoji="0" lang="zh-CN" altLang="zh-CN" sz="1100" dirty="0">
                <a:solidFill>
                  <a:srgbClr val="FF0000"/>
                </a:solidFill>
                <a:latin typeface="微软雅黑" pitchFamily="34" charset="-122"/>
                <a:ea typeface="微软雅黑" pitchFamily="34" charset="-122"/>
              </a:rPr>
              <a:t>载体序号”。</a:t>
            </a:r>
          </a:p>
        </p:txBody>
      </p:sp>
      <p:cxnSp>
        <p:nvCxnSpPr>
          <p:cNvPr id="30" name="肘形连接符 29">
            <a:extLst>
              <a:ext uri="{FF2B5EF4-FFF2-40B4-BE49-F238E27FC236}">
                <a16:creationId xmlns:a16="http://schemas.microsoft.com/office/drawing/2014/main" xmlns="" id="{E8548042-D9B2-4AC9-92A1-F757B0A18310}"/>
              </a:ext>
            </a:extLst>
          </p:cNvPr>
          <p:cNvCxnSpPr/>
          <p:nvPr/>
        </p:nvCxnSpPr>
        <p:spPr>
          <a:xfrm rot="16200000" flipV="1">
            <a:off x="8628444" y="3451655"/>
            <a:ext cx="897081" cy="525"/>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7733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矩形 7"/>
          <p:cNvSpPr>
            <a:spLocks noChangeArrowheads="1"/>
          </p:cNvSpPr>
          <p:nvPr/>
        </p:nvSpPr>
        <p:spPr bwMode="auto">
          <a:xfrm>
            <a:off x="2689483" y="4039105"/>
            <a:ext cx="694484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zh-CN" altLang="en-US" sz="3200" b="1" dirty="0">
                <a:solidFill>
                  <a:schemeClr val="accent5">
                    <a:lumMod val="75000"/>
                  </a:schemeClr>
                </a:solidFill>
                <a:latin typeface="幼圆" pitchFamily="49" charset="-122"/>
                <a:ea typeface="幼圆" pitchFamily="49" charset="-122"/>
                <a:sym typeface="Arial" charset="0"/>
              </a:rPr>
              <a:t>温馨提醒：在收集、归档与整理阶段有不清楚的地方及时询问本单位的档案负责人或档案主管。</a:t>
            </a:r>
          </a:p>
        </p:txBody>
      </p:sp>
      <p:graphicFrame>
        <p:nvGraphicFramePr>
          <p:cNvPr id="4" name="对象 7">
            <a:extLst>
              <a:ext uri="{FF2B5EF4-FFF2-40B4-BE49-F238E27FC236}">
                <a16:creationId xmlns:a16="http://schemas.microsoft.com/office/drawing/2014/main" xmlns="" id="{E2F1063D-ADE5-452B-8562-D9FD51E95728}"/>
              </a:ext>
            </a:extLst>
          </p:cNvPr>
          <p:cNvGraphicFramePr>
            <a:graphicFrameLocks noGrp="1" noChangeAspect="1"/>
          </p:cNvGraphicFramePr>
          <p:nvPr>
            <p:extLst>
              <p:ext uri="{D42A27DB-BD31-4B8C-83A1-F6EECF244321}">
                <p14:modId xmlns:p14="http://schemas.microsoft.com/office/powerpoint/2010/main" val="1668126098"/>
              </p:ext>
            </p:extLst>
          </p:nvPr>
        </p:nvGraphicFramePr>
        <p:xfrm>
          <a:off x="5857103" y="1664340"/>
          <a:ext cx="2908539" cy="2207444"/>
        </p:xfrm>
        <a:graphic>
          <a:graphicData uri="http://schemas.openxmlformats.org/presentationml/2006/ole">
            <mc:AlternateContent xmlns:mc="http://schemas.openxmlformats.org/markup-compatibility/2006">
              <mc:Choice xmlns:v="urn:schemas-microsoft-com:vml" Requires="v">
                <p:oleObj spid="_x0000_s1030" name="Image" r:id="rId3" imgW="2565079" imgH="1942857" progId="Photoshop.Image.7">
                  <p:embed/>
                </p:oleObj>
              </mc:Choice>
              <mc:Fallback>
                <p:oleObj name="Image" r:id="rId3" imgW="2565079" imgH="1942857" progId="Photoshop.Image.7">
                  <p:embed/>
                  <p:pic>
                    <p:nvPicPr>
                      <p:cNvPr id="24581" name="对象 7">
                        <a:extLst>
                          <a:ext uri="{FF2B5EF4-FFF2-40B4-BE49-F238E27FC236}">
                            <a16:creationId xmlns:a16="http://schemas.microsoft.com/office/drawing/2014/main" xmlns="" id="{DF65D5C1-67FF-4D57-9B9F-203CBEE38CB8}"/>
                          </a:ext>
                        </a:extLst>
                      </p:cNvPr>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7103" y="1664340"/>
                        <a:ext cx="2908539" cy="220744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29279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1">
            <a:extLst>
              <a:ext uri="{FF2B5EF4-FFF2-40B4-BE49-F238E27FC236}">
                <a16:creationId xmlns:a16="http://schemas.microsoft.com/office/drawing/2014/main" xmlns="" id="{D7A343A4-5250-4D42-AD9B-8ACCE4C7A3A7}"/>
              </a:ext>
            </a:extLst>
          </p:cNvPr>
          <p:cNvSpPr>
            <a:spLocks noChangeArrowheads="1"/>
          </p:cNvSpPr>
          <p:nvPr/>
        </p:nvSpPr>
        <p:spPr bwMode="auto">
          <a:xfrm>
            <a:off x="5303839" y="1412875"/>
            <a:ext cx="5500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spcBef>
                <a:spcPct val="0"/>
              </a:spcBef>
              <a:buFont typeface="Arial" panose="020B0604020202020204" pitchFamily="34" charset="0"/>
              <a:buNone/>
            </a:pPr>
            <a:r>
              <a:rPr kumimoji="0" lang="zh-CN" altLang="en-US" b="1" dirty="0">
                <a:solidFill>
                  <a:schemeClr val="accent5">
                    <a:lumMod val="50000"/>
                  </a:schemeClr>
                </a:solidFill>
                <a:latin typeface="微软雅黑" panose="020B0503020204020204" pitchFamily="34" charset="-122"/>
                <a:ea typeface="微软雅黑" panose="020B0503020204020204" pitchFamily="34" charset="-122"/>
              </a:rPr>
              <a:t>整理组卷</a:t>
            </a:r>
          </a:p>
        </p:txBody>
      </p:sp>
      <p:grpSp>
        <p:nvGrpSpPr>
          <p:cNvPr id="29699" name="组合 66">
            <a:extLst>
              <a:ext uri="{FF2B5EF4-FFF2-40B4-BE49-F238E27FC236}">
                <a16:creationId xmlns:a16="http://schemas.microsoft.com/office/drawing/2014/main" xmlns="" id="{5A4F86C7-420C-4482-91D2-D57554A8470D}"/>
              </a:ext>
            </a:extLst>
          </p:cNvPr>
          <p:cNvGrpSpPr>
            <a:grpSpLocks/>
          </p:cNvGrpSpPr>
          <p:nvPr/>
        </p:nvGrpSpPr>
        <p:grpSpPr bwMode="auto">
          <a:xfrm>
            <a:off x="4708526" y="1323974"/>
            <a:ext cx="558799" cy="678815"/>
            <a:chOff x="592775" y="1100036"/>
            <a:chExt cx="558201" cy="681399"/>
          </a:xfrm>
        </p:grpSpPr>
        <p:sp>
          <p:nvSpPr>
            <p:cNvPr id="29708" name="矩形 2">
              <a:extLst>
                <a:ext uri="{FF2B5EF4-FFF2-40B4-BE49-F238E27FC236}">
                  <a16:creationId xmlns:a16="http://schemas.microsoft.com/office/drawing/2014/main" xmlns="" id="{FBB66EC1-EC88-4077-AE9A-215F992E99DE}"/>
                </a:ext>
              </a:extLst>
            </p:cNvPr>
            <p:cNvSpPr>
              <a:spLocks noChangeArrowheads="1"/>
            </p:cNvSpPr>
            <p:nvPr/>
          </p:nvSpPr>
          <p:spPr bwMode="auto">
            <a:xfrm rot="5400000">
              <a:off x="545448" y="1175907"/>
              <a:ext cx="681399" cy="529657"/>
            </a:xfrm>
            <a:custGeom>
              <a:avLst/>
              <a:gdLst>
                <a:gd name="T0" fmla="*/ 1 w 811496"/>
                <a:gd name="T1" fmla="*/ 911 h 669681"/>
                <a:gd name="T2" fmla="*/ 4318 w 811496"/>
                <a:gd name="T3" fmla="*/ 0 h 669681"/>
                <a:gd name="T4" fmla="*/ 8635 w 811496"/>
                <a:gd name="T5" fmla="*/ 911 h 669681"/>
                <a:gd name="T6" fmla="*/ 1 w 811496"/>
                <a:gd name="T7" fmla="*/ 911 h 669681"/>
                <a:gd name="T8" fmla="*/ 0 w 811496"/>
                <a:gd name="T9" fmla="*/ 1504 h 669681"/>
                <a:gd name="T10" fmla="*/ 0 w 811496"/>
                <a:gd name="T11" fmla="*/ 911 h 669681"/>
                <a:gd name="T12" fmla="*/ 8635 w 811496"/>
                <a:gd name="T13" fmla="*/ 911 h 669681"/>
                <a:gd name="T14" fmla="*/ 8635 w 811496"/>
                <a:gd name="T15" fmla="*/ 1504 h 669681"/>
                <a:gd name="T16" fmla="*/ 0 w 811496"/>
                <a:gd name="T17" fmla="*/ 1504 h 6696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1496"/>
                <a:gd name="T28" fmla="*/ 0 h 669681"/>
                <a:gd name="T29" fmla="*/ 811496 w 811496"/>
                <a:gd name="T30" fmla="*/ 669681 h 66968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1496" h="669681">
                  <a:moveTo>
                    <a:pt x="1" y="405747"/>
                  </a:moveTo>
                  <a:lnTo>
                    <a:pt x="405749" y="0"/>
                  </a:lnTo>
                  <a:lnTo>
                    <a:pt x="811495" y="405747"/>
                  </a:lnTo>
                  <a:lnTo>
                    <a:pt x="1" y="405747"/>
                  </a:lnTo>
                  <a:close/>
                  <a:moveTo>
                    <a:pt x="0" y="669681"/>
                  </a:moveTo>
                  <a:lnTo>
                    <a:pt x="0" y="405748"/>
                  </a:lnTo>
                  <a:lnTo>
                    <a:pt x="811496" y="405748"/>
                  </a:lnTo>
                  <a:lnTo>
                    <a:pt x="811496" y="669681"/>
                  </a:lnTo>
                  <a:lnTo>
                    <a:pt x="0" y="669681"/>
                  </a:lnTo>
                  <a:close/>
                </a:path>
              </a:pathLst>
            </a:custGeom>
            <a:solidFill>
              <a:schemeClr val="accent5">
                <a:lumMod val="60000"/>
                <a:lumOff val="40000"/>
              </a:schemeClr>
            </a:solidFill>
            <a:ln>
              <a:noFill/>
            </a:ln>
            <a:extLst>
              <a:ext uri="{91240B29-F687-4F45-9708-019B960494DF}">
                <a14:hiddenLine xmlns:a14="http://schemas.microsoft.com/office/drawing/2010/main" w="25400">
                  <a:solidFill>
                    <a:srgbClr val="000000"/>
                  </a:solidFill>
                  <a:round/>
                  <a:headEnd/>
                  <a:tailEnd/>
                </a14:hiddenLine>
              </a:ext>
            </a:extLst>
          </p:spPr>
          <p:txBody>
            <a:bodyPr/>
            <a:lstStyle/>
            <a:p>
              <a:endParaRPr lang="zh-CN" altLang="en-US"/>
            </a:p>
          </p:txBody>
        </p:sp>
        <p:sp>
          <p:nvSpPr>
            <p:cNvPr id="29709" name="TextBox 30">
              <a:extLst>
                <a:ext uri="{FF2B5EF4-FFF2-40B4-BE49-F238E27FC236}">
                  <a16:creationId xmlns:a16="http://schemas.microsoft.com/office/drawing/2014/main" xmlns="" id="{41E12174-8073-453E-9131-45DBE19C736F}"/>
                </a:ext>
              </a:extLst>
            </p:cNvPr>
            <p:cNvSpPr txBox="1">
              <a:spLocks noChangeArrowheads="1"/>
            </p:cNvSpPr>
            <p:nvPr/>
          </p:nvSpPr>
          <p:spPr bwMode="auto">
            <a:xfrm>
              <a:off x="592775" y="1166903"/>
              <a:ext cx="380592" cy="58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spcBef>
                  <a:spcPct val="0"/>
                </a:spcBef>
                <a:buFont typeface="Arial" panose="020B0604020202020204" pitchFamily="34" charset="0"/>
                <a:buNone/>
              </a:pPr>
              <a:r>
                <a:rPr kumimoji="0" lang="en-US" altLang="zh-CN" b="1" dirty="0">
                  <a:solidFill>
                    <a:srgbClr val="FFFFFF"/>
                  </a:solidFill>
                  <a:latin typeface="微软雅黑" panose="020B0503020204020204" pitchFamily="34" charset="-122"/>
                  <a:ea typeface="微软雅黑" panose="020B0503020204020204" pitchFamily="34" charset="-122"/>
                </a:rPr>
                <a:t>1</a:t>
              </a:r>
            </a:p>
          </p:txBody>
        </p:sp>
      </p:grpSp>
      <p:cxnSp>
        <p:nvCxnSpPr>
          <p:cNvPr id="29700" name="直接连接符 31">
            <a:extLst>
              <a:ext uri="{FF2B5EF4-FFF2-40B4-BE49-F238E27FC236}">
                <a16:creationId xmlns:a16="http://schemas.microsoft.com/office/drawing/2014/main" xmlns="" id="{20079DFF-B389-4AD5-96B9-D7D72F224273}"/>
              </a:ext>
            </a:extLst>
          </p:cNvPr>
          <p:cNvCxnSpPr>
            <a:cxnSpLocks noChangeShapeType="1"/>
          </p:cNvCxnSpPr>
          <p:nvPr/>
        </p:nvCxnSpPr>
        <p:spPr bwMode="auto">
          <a:xfrm>
            <a:off x="4738688" y="2022475"/>
            <a:ext cx="5327650" cy="0"/>
          </a:xfrm>
          <a:prstGeom prst="line">
            <a:avLst/>
          </a:prstGeom>
          <a:noFill/>
          <a:ln w="12700">
            <a:solidFill>
              <a:srgbClr val="BFBFBF"/>
            </a:solidFill>
            <a:round/>
            <a:headEnd/>
            <a:tailEnd/>
          </a:ln>
          <a:extLst>
            <a:ext uri="{909E8E84-426E-40DD-AFC4-6F175D3DCCD1}">
              <a14:hiddenFill xmlns:a14="http://schemas.microsoft.com/office/drawing/2010/main">
                <a:noFill/>
              </a14:hiddenFill>
            </a:ext>
          </a:extLst>
        </p:spPr>
      </p:cxnSp>
      <p:sp>
        <p:nvSpPr>
          <p:cNvPr id="29701" name="Rectangle 11">
            <a:extLst>
              <a:ext uri="{FF2B5EF4-FFF2-40B4-BE49-F238E27FC236}">
                <a16:creationId xmlns:a16="http://schemas.microsoft.com/office/drawing/2014/main" xmlns="" id="{3D3016A6-B34E-4A2B-A13E-FE151B23EE88}"/>
              </a:ext>
            </a:extLst>
          </p:cNvPr>
          <p:cNvSpPr>
            <a:spLocks noChangeArrowheads="1"/>
          </p:cNvSpPr>
          <p:nvPr/>
        </p:nvSpPr>
        <p:spPr bwMode="auto">
          <a:xfrm>
            <a:off x="5303838" y="2470150"/>
            <a:ext cx="50403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spcBef>
                <a:spcPct val="0"/>
              </a:spcBef>
              <a:buNone/>
            </a:pPr>
            <a:r>
              <a:rPr kumimoji="0" lang="zh-CN" altLang="en-US" b="1" dirty="0">
                <a:solidFill>
                  <a:schemeClr val="accent5">
                    <a:lumMod val="50000"/>
                  </a:schemeClr>
                </a:solidFill>
                <a:latin typeface="微软雅黑" panose="020B0503020204020204" pitchFamily="34" charset="-122"/>
                <a:ea typeface="微软雅黑" panose="020B0503020204020204" pitchFamily="34" charset="-122"/>
              </a:rPr>
              <a:t>案卷目录与卷内目录</a:t>
            </a:r>
          </a:p>
        </p:txBody>
      </p:sp>
      <p:grpSp>
        <p:nvGrpSpPr>
          <p:cNvPr id="29702" name="组合 66">
            <a:extLst>
              <a:ext uri="{FF2B5EF4-FFF2-40B4-BE49-F238E27FC236}">
                <a16:creationId xmlns:a16="http://schemas.microsoft.com/office/drawing/2014/main" xmlns="" id="{92BE9918-4A60-4C65-9905-D8551B278D44}"/>
              </a:ext>
            </a:extLst>
          </p:cNvPr>
          <p:cNvGrpSpPr>
            <a:grpSpLocks/>
          </p:cNvGrpSpPr>
          <p:nvPr/>
        </p:nvGrpSpPr>
        <p:grpSpPr bwMode="auto">
          <a:xfrm>
            <a:off x="4695826" y="2401888"/>
            <a:ext cx="560387" cy="681037"/>
            <a:chOff x="592775" y="1100036"/>
            <a:chExt cx="558199" cy="681399"/>
          </a:xfrm>
        </p:grpSpPr>
        <p:sp>
          <p:nvSpPr>
            <p:cNvPr id="29706" name="矩形 2">
              <a:extLst>
                <a:ext uri="{FF2B5EF4-FFF2-40B4-BE49-F238E27FC236}">
                  <a16:creationId xmlns:a16="http://schemas.microsoft.com/office/drawing/2014/main" xmlns="" id="{DEE90B2F-456A-4ACD-B93B-7FD610BDC5F5}"/>
                </a:ext>
              </a:extLst>
            </p:cNvPr>
            <p:cNvSpPr>
              <a:spLocks noChangeArrowheads="1"/>
            </p:cNvSpPr>
            <p:nvPr/>
          </p:nvSpPr>
          <p:spPr bwMode="auto">
            <a:xfrm rot="5400000">
              <a:off x="545406" y="1175867"/>
              <a:ext cx="681399" cy="529737"/>
            </a:xfrm>
            <a:custGeom>
              <a:avLst/>
              <a:gdLst>
                <a:gd name="T0" fmla="*/ 1 w 811496"/>
                <a:gd name="T1" fmla="*/ 914 h 669681"/>
                <a:gd name="T2" fmla="*/ 4318 w 811496"/>
                <a:gd name="T3" fmla="*/ 0 h 669681"/>
                <a:gd name="T4" fmla="*/ 8635 w 811496"/>
                <a:gd name="T5" fmla="*/ 914 h 669681"/>
                <a:gd name="T6" fmla="*/ 1 w 811496"/>
                <a:gd name="T7" fmla="*/ 914 h 669681"/>
                <a:gd name="T8" fmla="*/ 0 w 811496"/>
                <a:gd name="T9" fmla="*/ 1509 h 669681"/>
                <a:gd name="T10" fmla="*/ 0 w 811496"/>
                <a:gd name="T11" fmla="*/ 914 h 669681"/>
                <a:gd name="T12" fmla="*/ 8635 w 811496"/>
                <a:gd name="T13" fmla="*/ 914 h 669681"/>
                <a:gd name="T14" fmla="*/ 8635 w 811496"/>
                <a:gd name="T15" fmla="*/ 1509 h 669681"/>
                <a:gd name="T16" fmla="*/ 0 w 811496"/>
                <a:gd name="T17" fmla="*/ 1509 h 6696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1496"/>
                <a:gd name="T28" fmla="*/ 0 h 669681"/>
                <a:gd name="T29" fmla="*/ 811496 w 811496"/>
                <a:gd name="T30" fmla="*/ 669681 h 66968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1496" h="669681">
                  <a:moveTo>
                    <a:pt x="1" y="405747"/>
                  </a:moveTo>
                  <a:lnTo>
                    <a:pt x="405749" y="0"/>
                  </a:lnTo>
                  <a:lnTo>
                    <a:pt x="811495" y="405747"/>
                  </a:lnTo>
                  <a:lnTo>
                    <a:pt x="1" y="405747"/>
                  </a:lnTo>
                  <a:close/>
                  <a:moveTo>
                    <a:pt x="0" y="669681"/>
                  </a:moveTo>
                  <a:lnTo>
                    <a:pt x="0" y="405748"/>
                  </a:lnTo>
                  <a:lnTo>
                    <a:pt x="811496" y="405748"/>
                  </a:lnTo>
                  <a:lnTo>
                    <a:pt x="811496" y="669681"/>
                  </a:lnTo>
                  <a:lnTo>
                    <a:pt x="0" y="669681"/>
                  </a:lnTo>
                  <a:close/>
                </a:path>
              </a:pathLst>
            </a:custGeom>
            <a:solidFill>
              <a:schemeClr val="accent5">
                <a:lumMod val="60000"/>
                <a:lumOff val="40000"/>
              </a:schemeClr>
            </a:solidFill>
            <a:ln>
              <a:noFill/>
            </a:ln>
            <a:extLst>
              <a:ext uri="{91240B29-F687-4F45-9708-019B960494DF}">
                <a14:hiddenLine xmlns:a14="http://schemas.microsoft.com/office/drawing/2010/main" w="25400">
                  <a:solidFill>
                    <a:srgbClr val="000000"/>
                  </a:solidFill>
                  <a:round/>
                  <a:headEnd/>
                  <a:tailEnd/>
                </a14:hiddenLine>
              </a:ext>
            </a:extLst>
          </p:spPr>
          <p:txBody>
            <a:bodyPr/>
            <a:lstStyle/>
            <a:p>
              <a:endParaRPr lang="zh-CN" altLang="en-US"/>
            </a:p>
          </p:txBody>
        </p:sp>
        <p:sp>
          <p:nvSpPr>
            <p:cNvPr id="29707" name="TextBox 50">
              <a:extLst>
                <a:ext uri="{FF2B5EF4-FFF2-40B4-BE49-F238E27FC236}">
                  <a16:creationId xmlns:a16="http://schemas.microsoft.com/office/drawing/2014/main" xmlns="" id="{A27C00E2-4E71-4661-9381-6203466370AB}"/>
                </a:ext>
              </a:extLst>
            </p:cNvPr>
            <p:cNvSpPr txBox="1">
              <a:spLocks noChangeArrowheads="1"/>
            </p:cNvSpPr>
            <p:nvPr/>
          </p:nvSpPr>
          <p:spPr bwMode="auto">
            <a:xfrm>
              <a:off x="592775" y="1166747"/>
              <a:ext cx="379514" cy="58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spcBef>
                  <a:spcPct val="0"/>
                </a:spcBef>
                <a:buFont typeface="Arial" panose="020B0604020202020204" pitchFamily="34" charset="0"/>
                <a:buNone/>
              </a:pPr>
              <a:r>
                <a:rPr kumimoji="0" lang="en-US" altLang="zh-CN" b="1" dirty="0">
                  <a:solidFill>
                    <a:srgbClr val="FFFFFF"/>
                  </a:solidFill>
                  <a:latin typeface="微软雅黑" panose="020B0503020204020204" pitchFamily="34" charset="-122"/>
                  <a:ea typeface="微软雅黑" panose="020B0503020204020204" pitchFamily="34" charset="-122"/>
                </a:rPr>
                <a:t>2</a:t>
              </a:r>
            </a:p>
          </p:txBody>
        </p:sp>
      </p:grpSp>
      <p:cxnSp>
        <p:nvCxnSpPr>
          <p:cNvPr id="29703" name="直接连接符 51">
            <a:extLst>
              <a:ext uri="{FF2B5EF4-FFF2-40B4-BE49-F238E27FC236}">
                <a16:creationId xmlns:a16="http://schemas.microsoft.com/office/drawing/2014/main" xmlns="" id="{8115A6BC-BD1A-4619-9A3C-526D41873649}"/>
              </a:ext>
            </a:extLst>
          </p:cNvPr>
          <p:cNvCxnSpPr>
            <a:cxnSpLocks noChangeShapeType="1"/>
          </p:cNvCxnSpPr>
          <p:nvPr/>
        </p:nvCxnSpPr>
        <p:spPr bwMode="auto">
          <a:xfrm>
            <a:off x="4727575" y="3101975"/>
            <a:ext cx="5327650" cy="0"/>
          </a:xfrm>
          <a:prstGeom prst="line">
            <a:avLst/>
          </a:prstGeom>
          <a:noFill/>
          <a:ln w="12700">
            <a:solidFill>
              <a:srgbClr val="BFBFBF"/>
            </a:solidFill>
            <a:round/>
            <a:headEnd/>
            <a:tailEnd/>
          </a:ln>
          <a:extLst>
            <a:ext uri="{909E8E84-426E-40DD-AFC4-6F175D3DCCD1}">
              <a14:hiddenFill xmlns:a14="http://schemas.microsoft.com/office/drawing/2010/main">
                <a:noFill/>
              </a14:hiddenFill>
            </a:ext>
          </a:extLst>
        </p:spPr>
      </p:cxnSp>
      <p:sp>
        <p:nvSpPr>
          <p:cNvPr id="29704" name="矩形 60">
            <a:extLst>
              <a:ext uri="{FF2B5EF4-FFF2-40B4-BE49-F238E27FC236}">
                <a16:creationId xmlns:a16="http://schemas.microsoft.com/office/drawing/2014/main" xmlns="" id="{D0332D07-5282-4AF6-B9B8-67D514D52A42}"/>
              </a:ext>
            </a:extLst>
          </p:cNvPr>
          <p:cNvSpPr>
            <a:spLocks noChangeArrowheads="1"/>
          </p:cNvSpPr>
          <p:nvPr/>
        </p:nvSpPr>
        <p:spPr bwMode="auto">
          <a:xfrm>
            <a:off x="2154238" y="1422976"/>
            <a:ext cx="2087562" cy="563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8" rIns="91430" bIns="45718">
            <a:spAutoFit/>
          </a:bodyPr>
          <a:lstStyle>
            <a:lvl1pPr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lnSpc>
                <a:spcPts val="3025"/>
              </a:lnSpc>
              <a:spcBef>
                <a:spcPct val="0"/>
              </a:spcBef>
              <a:buNone/>
            </a:pPr>
            <a:r>
              <a:rPr kumimoji="0" lang="zh-CN" altLang="en-US" sz="6000" b="1" dirty="0">
                <a:solidFill>
                  <a:schemeClr val="accent5">
                    <a:lumMod val="50000"/>
                  </a:schemeClr>
                </a:solidFill>
                <a:latin typeface="微软雅黑" panose="020B0503020204020204" pitchFamily="34" charset="-122"/>
                <a:ea typeface="微软雅黑" panose="020B0503020204020204" pitchFamily="34" charset="-122"/>
              </a:rPr>
              <a:t>提 纲</a:t>
            </a:r>
            <a:endParaRPr kumimoji="0" lang="zh-CN" altLang="en-US" sz="6000" dirty="0">
              <a:solidFill>
                <a:schemeClr val="accent5">
                  <a:lumMod val="50000"/>
                </a:schemeClr>
              </a:solidFill>
              <a:latin typeface="微软雅黑" panose="020B0503020204020204" pitchFamily="34" charset="-122"/>
              <a:ea typeface="微软雅黑" panose="020B0503020204020204" pitchFamily="34" charset="-122"/>
            </a:endParaRPr>
          </a:p>
        </p:txBody>
      </p:sp>
      <p:sp>
        <p:nvSpPr>
          <p:cNvPr id="29705" name="矩形 1">
            <a:extLst>
              <a:ext uri="{FF2B5EF4-FFF2-40B4-BE49-F238E27FC236}">
                <a16:creationId xmlns:a16="http://schemas.microsoft.com/office/drawing/2014/main" xmlns="" id="{A01FE91D-08DD-4E73-89AF-FC35870795D5}"/>
              </a:ext>
            </a:extLst>
          </p:cNvPr>
          <p:cNvSpPr>
            <a:spLocks noChangeArrowheads="1"/>
          </p:cNvSpPr>
          <p:nvPr/>
        </p:nvSpPr>
        <p:spPr bwMode="auto">
          <a:xfrm>
            <a:off x="1535113" y="6308726"/>
            <a:ext cx="8094662"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eaLnBrk="1" hangingPunct="1">
              <a:lnSpc>
                <a:spcPct val="130000"/>
              </a:lnSpc>
              <a:spcBef>
                <a:spcPct val="0"/>
              </a:spcBef>
              <a:buFontTx/>
              <a:buNone/>
            </a:pPr>
            <a:r>
              <a:rPr kumimoji="0" lang="zh-CN" altLang="en-US" sz="1200">
                <a:solidFill>
                  <a:srgbClr val="FF0000"/>
                </a:solidFill>
                <a:latin typeface="微软雅黑" panose="020B0503020204020204" pitchFamily="34" charset="-122"/>
                <a:ea typeface="微软雅黑" panose="020B0503020204020204" pitchFamily="34" charset="-122"/>
                <a:sym typeface="Times New Roman" panose="02020603050405020304" pitchFamily="18" charset="0"/>
              </a:rPr>
              <a:t>*以任务编号</a:t>
            </a:r>
            <a:r>
              <a:rPr kumimoji="0" lang="en-US" altLang="zh-CN" sz="1200">
                <a:solidFill>
                  <a:srgbClr val="FF0000"/>
                </a:solidFill>
                <a:latin typeface="微软雅黑" panose="020B0503020204020204" pitchFamily="34" charset="-122"/>
                <a:ea typeface="微软雅黑" panose="020B0503020204020204" pitchFamily="34" charset="-122"/>
                <a:sym typeface="Times New Roman" panose="02020603050405020304" pitchFamily="18" charset="0"/>
              </a:rPr>
              <a:t>XDB37010101</a:t>
            </a:r>
            <a:r>
              <a:rPr kumimoji="0" lang="zh-CN" altLang="en-US" sz="1200">
                <a:solidFill>
                  <a:srgbClr val="FF0000"/>
                </a:solidFill>
                <a:latin typeface="微软雅黑" panose="020B0503020204020204" pitchFamily="34" charset="-122"/>
                <a:ea typeface="微软雅黑" panose="020B0503020204020204" pitchFamily="34" charset="-122"/>
                <a:sym typeface="Times New Roman" panose="02020603050405020304" pitchFamily="18" charset="0"/>
              </a:rPr>
              <a:t>为例，为方便理解，案例为后期加工，不代表档案实际内容。</a:t>
            </a:r>
            <a:endParaRPr kumimoji="0" lang="zh-CN" altLang="en-US" sz="1200">
              <a:solidFill>
                <a:srgbClr val="FF0000"/>
              </a:solidFill>
              <a:latin typeface="微软雅黑" panose="020B0503020204020204" pitchFamily="34" charset="-122"/>
              <a:ea typeface="微软雅黑" panose="020B0503020204020204" pitchFamily="34" charset="-122"/>
            </a:endParaRPr>
          </a:p>
        </p:txBody>
      </p:sp>
      <p:sp>
        <p:nvSpPr>
          <p:cNvPr id="14" name="Rectangle 11">
            <a:extLst>
              <a:ext uri="{FF2B5EF4-FFF2-40B4-BE49-F238E27FC236}">
                <a16:creationId xmlns:a16="http://schemas.microsoft.com/office/drawing/2014/main" xmlns="" id="{3D3016A6-B34E-4A2B-A13E-FE151B23EE88}"/>
              </a:ext>
            </a:extLst>
          </p:cNvPr>
          <p:cNvSpPr>
            <a:spLocks noChangeArrowheads="1"/>
          </p:cNvSpPr>
          <p:nvPr/>
        </p:nvSpPr>
        <p:spPr bwMode="auto">
          <a:xfrm>
            <a:off x="5303839" y="3582292"/>
            <a:ext cx="50403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spcBef>
                <a:spcPct val="0"/>
              </a:spcBef>
              <a:buFont typeface="Arial" panose="020B0604020202020204" pitchFamily="34" charset="0"/>
              <a:buNone/>
            </a:pPr>
            <a:r>
              <a:rPr kumimoji="0" lang="zh-CN" altLang="en-US" b="1" dirty="0">
                <a:solidFill>
                  <a:schemeClr val="accent5">
                    <a:lumMod val="50000"/>
                  </a:schemeClr>
                </a:solidFill>
                <a:latin typeface="微软雅黑" panose="020B0503020204020204" pitchFamily="34" charset="-122"/>
                <a:ea typeface="微软雅黑" panose="020B0503020204020204" pitchFamily="34" charset="-122"/>
              </a:rPr>
              <a:t>声像档案目录</a:t>
            </a:r>
          </a:p>
        </p:txBody>
      </p:sp>
      <p:grpSp>
        <p:nvGrpSpPr>
          <p:cNvPr id="15" name="组合 66">
            <a:extLst>
              <a:ext uri="{FF2B5EF4-FFF2-40B4-BE49-F238E27FC236}">
                <a16:creationId xmlns:a16="http://schemas.microsoft.com/office/drawing/2014/main" xmlns="" id="{92BE9918-4A60-4C65-9905-D8551B278D44}"/>
              </a:ext>
            </a:extLst>
          </p:cNvPr>
          <p:cNvGrpSpPr>
            <a:grpSpLocks/>
          </p:cNvGrpSpPr>
          <p:nvPr/>
        </p:nvGrpSpPr>
        <p:grpSpPr bwMode="auto">
          <a:xfrm>
            <a:off x="4695827" y="3514030"/>
            <a:ext cx="560387" cy="681037"/>
            <a:chOff x="592775" y="1100036"/>
            <a:chExt cx="558199" cy="681399"/>
          </a:xfrm>
        </p:grpSpPr>
        <p:sp>
          <p:nvSpPr>
            <p:cNvPr id="16" name="矩形 2">
              <a:extLst>
                <a:ext uri="{FF2B5EF4-FFF2-40B4-BE49-F238E27FC236}">
                  <a16:creationId xmlns:a16="http://schemas.microsoft.com/office/drawing/2014/main" xmlns="" id="{DEE90B2F-456A-4ACD-B93B-7FD610BDC5F5}"/>
                </a:ext>
              </a:extLst>
            </p:cNvPr>
            <p:cNvSpPr>
              <a:spLocks noChangeArrowheads="1"/>
            </p:cNvSpPr>
            <p:nvPr/>
          </p:nvSpPr>
          <p:spPr bwMode="auto">
            <a:xfrm rot="5400000">
              <a:off x="545406" y="1175867"/>
              <a:ext cx="681399" cy="529737"/>
            </a:xfrm>
            <a:custGeom>
              <a:avLst/>
              <a:gdLst>
                <a:gd name="T0" fmla="*/ 1 w 811496"/>
                <a:gd name="T1" fmla="*/ 914 h 669681"/>
                <a:gd name="T2" fmla="*/ 4318 w 811496"/>
                <a:gd name="T3" fmla="*/ 0 h 669681"/>
                <a:gd name="T4" fmla="*/ 8635 w 811496"/>
                <a:gd name="T5" fmla="*/ 914 h 669681"/>
                <a:gd name="T6" fmla="*/ 1 w 811496"/>
                <a:gd name="T7" fmla="*/ 914 h 669681"/>
                <a:gd name="T8" fmla="*/ 0 w 811496"/>
                <a:gd name="T9" fmla="*/ 1509 h 669681"/>
                <a:gd name="T10" fmla="*/ 0 w 811496"/>
                <a:gd name="T11" fmla="*/ 914 h 669681"/>
                <a:gd name="T12" fmla="*/ 8635 w 811496"/>
                <a:gd name="T13" fmla="*/ 914 h 669681"/>
                <a:gd name="T14" fmla="*/ 8635 w 811496"/>
                <a:gd name="T15" fmla="*/ 1509 h 669681"/>
                <a:gd name="T16" fmla="*/ 0 w 811496"/>
                <a:gd name="T17" fmla="*/ 1509 h 6696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11496"/>
                <a:gd name="T28" fmla="*/ 0 h 669681"/>
                <a:gd name="T29" fmla="*/ 811496 w 811496"/>
                <a:gd name="T30" fmla="*/ 669681 h 66968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11496" h="669681">
                  <a:moveTo>
                    <a:pt x="1" y="405747"/>
                  </a:moveTo>
                  <a:lnTo>
                    <a:pt x="405749" y="0"/>
                  </a:lnTo>
                  <a:lnTo>
                    <a:pt x="811495" y="405747"/>
                  </a:lnTo>
                  <a:lnTo>
                    <a:pt x="1" y="405747"/>
                  </a:lnTo>
                  <a:close/>
                  <a:moveTo>
                    <a:pt x="0" y="669681"/>
                  </a:moveTo>
                  <a:lnTo>
                    <a:pt x="0" y="405748"/>
                  </a:lnTo>
                  <a:lnTo>
                    <a:pt x="811496" y="405748"/>
                  </a:lnTo>
                  <a:lnTo>
                    <a:pt x="811496" y="669681"/>
                  </a:lnTo>
                  <a:lnTo>
                    <a:pt x="0" y="669681"/>
                  </a:lnTo>
                  <a:close/>
                </a:path>
              </a:pathLst>
            </a:custGeom>
            <a:solidFill>
              <a:schemeClr val="accent5">
                <a:lumMod val="60000"/>
                <a:lumOff val="40000"/>
              </a:schemeClr>
            </a:solidFill>
            <a:ln>
              <a:noFill/>
            </a:ln>
            <a:extLst>
              <a:ext uri="{91240B29-F687-4F45-9708-019B960494DF}">
                <a14:hiddenLine xmlns:a14="http://schemas.microsoft.com/office/drawing/2010/main" w="25400">
                  <a:solidFill>
                    <a:srgbClr val="000000"/>
                  </a:solidFill>
                  <a:round/>
                  <a:headEnd/>
                  <a:tailEnd/>
                </a14:hiddenLine>
              </a:ext>
            </a:extLst>
          </p:spPr>
          <p:txBody>
            <a:bodyPr/>
            <a:lstStyle/>
            <a:p>
              <a:endParaRPr lang="zh-CN" altLang="en-US"/>
            </a:p>
          </p:txBody>
        </p:sp>
        <p:sp>
          <p:nvSpPr>
            <p:cNvPr id="17" name="TextBox 50">
              <a:extLst>
                <a:ext uri="{FF2B5EF4-FFF2-40B4-BE49-F238E27FC236}">
                  <a16:creationId xmlns:a16="http://schemas.microsoft.com/office/drawing/2014/main" xmlns="" id="{A27C00E2-4E71-4661-9381-6203466370AB}"/>
                </a:ext>
              </a:extLst>
            </p:cNvPr>
            <p:cNvSpPr txBox="1">
              <a:spLocks noChangeArrowheads="1"/>
            </p:cNvSpPr>
            <p:nvPr/>
          </p:nvSpPr>
          <p:spPr bwMode="auto">
            <a:xfrm>
              <a:off x="592775" y="1166747"/>
              <a:ext cx="379514" cy="585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spcBef>
                  <a:spcPct val="0"/>
                </a:spcBef>
                <a:buFont typeface="Arial" panose="020B0604020202020204" pitchFamily="34" charset="0"/>
                <a:buNone/>
              </a:pPr>
              <a:r>
                <a:rPr kumimoji="0" lang="en-US" altLang="zh-CN" b="1" dirty="0">
                  <a:solidFill>
                    <a:srgbClr val="FFFFFF"/>
                  </a:solidFill>
                  <a:latin typeface="微软雅黑" panose="020B0503020204020204" pitchFamily="34" charset="-122"/>
                  <a:ea typeface="微软雅黑" panose="020B0503020204020204" pitchFamily="34" charset="-122"/>
                </a:rPr>
                <a:t>3</a:t>
              </a:r>
            </a:p>
          </p:txBody>
        </p:sp>
      </p:grpSp>
      <p:cxnSp>
        <p:nvCxnSpPr>
          <p:cNvPr id="18" name="直接连接符 51">
            <a:extLst>
              <a:ext uri="{FF2B5EF4-FFF2-40B4-BE49-F238E27FC236}">
                <a16:creationId xmlns:a16="http://schemas.microsoft.com/office/drawing/2014/main" xmlns="" id="{8115A6BC-BD1A-4619-9A3C-526D41873649}"/>
              </a:ext>
            </a:extLst>
          </p:cNvPr>
          <p:cNvCxnSpPr>
            <a:cxnSpLocks noChangeShapeType="1"/>
          </p:cNvCxnSpPr>
          <p:nvPr/>
        </p:nvCxnSpPr>
        <p:spPr bwMode="auto">
          <a:xfrm>
            <a:off x="4727576" y="4214117"/>
            <a:ext cx="5327650" cy="0"/>
          </a:xfrm>
          <a:prstGeom prst="line">
            <a:avLst/>
          </a:prstGeom>
          <a:noFill/>
          <a:ln w="12700">
            <a:solidFill>
              <a:srgbClr val="BFBFBF"/>
            </a:solidFill>
            <a:round/>
            <a:headEnd/>
            <a:tailEnd/>
          </a:ln>
          <a:extLst>
            <a:ext uri="{909E8E84-426E-40DD-AFC4-6F175D3DCCD1}">
              <a14:hiddenFill xmlns:a14="http://schemas.microsoft.com/office/drawing/2010/main">
                <a:noFill/>
              </a14:hiddenFill>
            </a:ext>
          </a:extLst>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4">
            <a:extLst>
              <a:ext uri="{FF2B5EF4-FFF2-40B4-BE49-F238E27FC236}">
                <a16:creationId xmlns:a16="http://schemas.microsoft.com/office/drawing/2014/main" xmlns="" id="{716E501C-0BA1-4614-B1E7-E2DCDB22B716}"/>
              </a:ext>
            </a:extLst>
          </p:cNvPr>
          <p:cNvGrpSpPr>
            <a:grpSpLocks/>
          </p:cNvGrpSpPr>
          <p:nvPr/>
        </p:nvGrpSpPr>
        <p:grpSpPr bwMode="auto">
          <a:xfrm>
            <a:off x="1489076" y="3175"/>
            <a:ext cx="3167063" cy="6858000"/>
            <a:chOff x="838200" y="0"/>
            <a:chExt cx="3167112" cy="6858000"/>
          </a:xfrm>
          <a:solidFill>
            <a:schemeClr val="accent5">
              <a:lumMod val="50000"/>
            </a:schemeClr>
          </a:solidFill>
        </p:grpSpPr>
        <p:sp>
          <p:nvSpPr>
            <p:cNvPr id="26" name="矩形 25">
              <a:extLst>
                <a:ext uri="{FF2B5EF4-FFF2-40B4-BE49-F238E27FC236}">
                  <a16:creationId xmlns:a16="http://schemas.microsoft.com/office/drawing/2014/main" xmlns="" id="{7EDAFAC1-1E12-4B23-8A20-6D19EF6CEE47}"/>
                </a:ext>
              </a:extLst>
            </p:cNvPr>
            <p:cNvSpPr/>
            <p:nvPr/>
          </p:nvSpPr>
          <p:spPr>
            <a:xfrm>
              <a:off x="838200" y="0"/>
              <a:ext cx="316711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27" name="椭圆 26">
              <a:extLst>
                <a:ext uri="{FF2B5EF4-FFF2-40B4-BE49-F238E27FC236}">
                  <a16:creationId xmlns:a16="http://schemas.microsoft.com/office/drawing/2014/main" xmlns="" id="{BB8FA5E2-AE8B-4E8C-B081-51EB8FC8775D}"/>
                </a:ext>
              </a:extLst>
            </p:cNvPr>
            <p:cNvSpPr/>
            <p:nvPr/>
          </p:nvSpPr>
          <p:spPr>
            <a:xfrm>
              <a:off x="1557349" y="2200275"/>
              <a:ext cx="1906616" cy="192246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grpSp>
      <p:sp>
        <p:nvSpPr>
          <p:cNvPr id="31747" name="文本框 127">
            <a:extLst>
              <a:ext uri="{FF2B5EF4-FFF2-40B4-BE49-F238E27FC236}">
                <a16:creationId xmlns:a16="http://schemas.microsoft.com/office/drawing/2014/main" xmlns="" id="{086DFCF0-C784-4B51-B968-50B66482E525}"/>
              </a:ext>
            </a:extLst>
          </p:cNvPr>
          <p:cNvSpPr txBox="1">
            <a:spLocks noChangeArrowheads="1"/>
          </p:cNvSpPr>
          <p:nvPr/>
        </p:nvSpPr>
        <p:spPr bwMode="auto">
          <a:xfrm>
            <a:off x="2700339" y="2414589"/>
            <a:ext cx="74453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9600" b="1" dirty="0">
                <a:solidFill>
                  <a:schemeClr val="accent5">
                    <a:lumMod val="75000"/>
                  </a:schemeClr>
                </a:solidFill>
                <a:latin typeface="微软雅黑" panose="020B0503020204020204" pitchFamily="34" charset="-122"/>
                <a:ea typeface="微软雅黑" panose="020B0503020204020204" pitchFamily="34" charset="-122"/>
              </a:rPr>
              <a:t>1</a:t>
            </a:r>
            <a:endParaRPr lang="zh-CN" altLang="en-US" sz="9600" b="1" dirty="0">
              <a:solidFill>
                <a:schemeClr val="accent5">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xmlns="" id="{D6F2BF27-A195-4A36-8908-DDA93F05A59F}"/>
              </a:ext>
            </a:extLst>
          </p:cNvPr>
          <p:cNvSpPr txBox="1">
            <a:spLocks noChangeArrowheads="1"/>
          </p:cNvSpPr>
          <p:nvPr/>
        </p:nvSpPr>
        <p:spPr bwMode="auto">
          <a:xfrm>
            <a:off x="5148263" y="2676103"/>
            <a:ext cx="3251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spcBef>
                <a:spcPct val="0"/>
              </a:spcBef>
              <a:buFontTx/>
              <a:buNone/>
            </a:pPr>
            <a:r>
              <a:rPr kumimoji="0" lang="zh-CN" altLang="en-US" sz="4400" b="1" dirty="0">
                <a:solidFill>
                  <a:schemeClr val="accent5">
                    <a:lumMod val="50000"/>
                  </a:schemeClr>
                </a:solidFill>
                <a:latin typeface="微软雅黑" panose="020B0503020204020204" pitchFamily="34" charset="-122"/>
                <a:ea typeface="微软雅黑" panose="020B0503020204020204" pitchFamily="34" charset="-122"/>
              </a:rPr>
              <a:t>整理组卷</a:t>
            </a:r>
            <a:endParaRPr kumimoji="0" lang="en-US" altLang="zh-CN" sz="4400" b="1" dirty="0">
              <a:solidFill>
                <a:schemeClr val="accent5">
                  <a:lumMod val="50000"/>
                </a:schemeClr>
              </a:solidFill>
              <a:latin typeface="微软雅黑" panose="020B0503020204020204" pitchFamily="34" charset="-122"/>
              <a:ea typeface="微软雅黑" panose="020B0503020204020204" pitchFamily="34" charset="-122"/>
            </a:endParaRPr>
          </a:p>
        </p:txBody>
      </p:sp>
      <p:sp>
        <p:nvSpPr>
          <p:cNvPr id="7" name="文本框 32"/>
          <p:cNvSpPr txBox="1">
            <a:spLocks noChangeArrowheads="1"/>
          </p:cNvSpPr>
          <p:nvPr/>
        </p:nvSpPr>
        <p:spPr bwMode="auto">
          <a:xfrm>
            <a:off x="9425517" y="1479551"/>
            <a:ext cx="3198283" cy="333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pPr algn="ctr" eaLnBrk="1" hangingPunct="1">
              <a:lnSpc>
                <a:spcPts val="2000"/>
              </a:lnSpc>
            </a:pPr>
            <a:r>
              <a:rPr kumimoji="0" lang="zh-CN" altLang="en-US" sz="1600" b="1" dirty="0">
                <a:solidFill>
                  <a:schemeClr val="accent5">
                    <a:lumMod val="50000"/>
                  </a:schemeClr>
                </a:solidFill>
                <a:latin typeface="微软雅黑" pitchFamily="34" charset="-122"/>
                <a:ea typeface="微软雅黑" pitchFamily="34" charset="-122"/>
              </a:rPr>
              <a:t>生物物理所</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iterate type="lt">
                                    <p:tmPct val="16000"/>
                                  </p:iterate>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500" fill="hold"/>
                                        <p:tgtEl>
                                          <p:spTgt spid="41"/>
                                        </p:tgtEl>
                                        <p:attrNameLst>
                                          <p:attrName>ppt_x</p:attrName>
                                        </p:attrNameLst>
                                      </p:cBhvr>
                                      <p:tavLst>
                                        <p:tav tm="0">
                                          <p:val>
                                            <p:strVal val="#ppt_x"/>
                                          </p:val>
                                        </p:tav>
                                        <p:tav tm="100000">
                                          <p:val>
                                            <p:strVal val="#ppt_x"/>
                                          </p:val>
                                        </p:tav>
                                      </p:tavLst>
                                    </p:anim>
                                    <p:anim calcmode="lin" valueType="num">
                                      <p:cBhvr additive="base">
                                        <p:cTn id="1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AutoShape 4">
            <a:extLst>
              <a:ext uri="{FF2B5EF4-FFF2-40B4-BE49-F238E27FC236}">
                <a16:creationId xmlns:a16="http://schemas.microsoft.com/office/drawing/2014/main" xmlns="" id="{F6C87134-4D77-41D0-B05C-005529A9B182}"/>
              </a:ext>
            </a:extLst>
          </p:cNvPr>
          <p:cNvSpPr>
            <a:spLocks noChangeArrowheads="1"/>
          </p:cNvSpPr>
          <p:nvPr/>
        </p:nvSpPr>
        <p:spPr bwMode="auto">
          <a:xfrm>
            <a:off x="1847851" y="53976"/>
            <a:ext cx="8569325" cy="854075"/>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a14:hiddenLine>
            </a:ext>
          </a:extLst>
        </p:spPr>
        <p:txBody>
          <a:bodyPr lIns="0" tIns="72000" rIns="0" bIns="14400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kumimoji="0" lang="zh-CN" altLang="en-US" sz="3600" b="1" dirty="0">
                <a:solidFill>
                  <a:srgbClr val="000000"/>
                </a:solidFill>
                <a:latin typeface="幼圆" panose="02010509060101010101" pitchFamily="49" charset="-122"/>
                <a:ea typeface="幼圆" panose="02010509060101010101" pitchFamily="49" charset="-122"/>
                <a:sym typeface="Arial" panose="020B0604020202020204" pitchFamily="34" charset="0"/>
              </a:rPr>
              <a:t>科研课题文件的整理</a:t>
            </a:r>
            <a:r>
              <a:rPr kumimoji="0" lang="en-US" altLang="zh-CN" sz="3600" b="1" dirty="0">
                <a:solidFill>
                  <a:srgbClr val="000000"/>
                </a:solidFill>
                <a:latin typeface="幼圆" panose="02010509060101010101" pitchFamily="49" charset="-122"/>
                <a:ea typeface="幼圆" panose="02010509060101010101" pitchFamily="49" charset="-122"/>
                <a:sym typeface="Arial" panose="020B0604020202020204" pitchFamily="34" charset="0"/>
              </a:rPr>
              <a:t>-</a:t>
            </a:r>
            <a:r>
              <a:rPr kumimoji="0" lang="zh-CN" altLang="en-US" sz="3600" b="1" dirty="0">
                <a:solidFill>
                  <a:srgbClr val="000000"/>
                </a:solidFill>
                <a:latin typeface="幼圆" panose="02010509060101010101" pitchFamily="49" charset="-122"/>
                <a:ea typeface="幼圆" panose="02010509060101010101" pitchFamily="49" charset="-122"/>
                <a:sym typeface="Arial" panose="020B0604020202020204" pitchFamily="34" charset="0"/>
              </a:rPr>
              <a:t>组卷</a:t>
            </a:r>
          </a:p>
        </p:txBody>
      </p:sp>
      <p:sp>
        <p:nvSpPr>
          <p:cNvPr id="33796" name="矩形 1">
            <a:extLst>
              <a:ext uri="{FF2B5EF4-FFF2-40B4-BE49-F238E27FC236}">
                <a16:creationId xmlns:a16="http://schemas.microsoft.com/office/drawing/2014/main" xmlns="" id="{133E6720-F676-4485-B978-3CE807279296}"/>
              </a:ext>
            </a:extLst>
          </p:cNvPr>
          <p:cNvSpPr>
            <a:spLocks noChangeArrowheads="1"/>
          </p:cNvSpPr>
          <p:nvPr/>
        </p:nvSpPr>
        <p:spPr bwMode="auto">
          <a:xfrm>
            <a:off x="1988344" y="997156"/>
            <a:ext cx="8215312" cy="745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eaLnBrk="1" hangingPunct="1">
              <a:lnSpc>
                <a:spcPct val="130000"/>
              </a:lnSpc>
              <a:spcBef>
                <a:spcPct val="0"/>
              </a:spcBef>
              <a:buFontTx/>
              <a:buNone/>
            </a:pPr>
            <a:r>
              <a:rPr kumimoji="0" lang="en-US" altLang="zh-CN" sz="2000" dirty="0">
                <a:latin typeface="微软雅黑" panose="020B0503020204020204" pitchFamily="34" charset="-122"/>
                <a:ea typeface="微软雅黑" panose="020B0503020204020204" pitchFamily="34" charset="-122"/>
                <a:sym typeface="Times New Roman" panose="02020603050405020304" pitchFamily="18" charset="0"/>
              </a:rPr>
              <a:t>KY-XDB37010101</a:t>
            </a:r>
            <a:r>
              <a:rPr kumimoji="0" lang="zh-CN" altLang="en-US" sz="2000" dirty="0">
                <a:latin typeface="微软雅黑" panose="020B0503020204020204" pitchFamily="34" charset="-122"/>
                <a:ea typeface="微软雅黑" panose="020B0503020204020204" pitchFamily="34" charset="-122"/>
                <a:sym typeface="Times New Roman" panose="02020603050405020304" pitchFamily="18" charset="0"/>
              </a:rPr>
              <a:t>组卷</a:t>
            </a:r>
            <a:endParaRPr kumimoji="0" lang="en-US" altLang="zh-CN" sz="2000" dirty="0">
              <a:latin typeface="微软雅黑" panose="020B0503020204020204" pitchFamily="34" charset="-122"/>
              <a:ea typeface="微软雅黑" panose="020B0503020204020204" pitchFamily="34" charset="-122"/>
              <a:sym typeface="Times New Roman" panose="02020603050405020304" pitchFamily="18" charset="0"/>
            </a:endParaRPr>
          </a:p>
          <a:p>
            <a:pPr>
              <a:lnSpc>
                <a:spcPct val="130000"/>
              </a:lnSpc>
              <a:spcBef>
                <a:spcPct val="0"/>
              </a:spcBef>
              <a:buNone/>
            </a:pPr>
            <a:r>
              <a:rPr kumimoji="0" lang="zh-CN" altLang="zh-CN" sz="1400" dirty="0">
                <a:latin typeface="微软雅黑" panose="020B0503020204020204" pitchFamily="34" charset="-122"/>
                <a:ea typeface="微软雅黑" panose="020B0503020204020204" pitchFamily="34" charset="-122"/>
              </a:rPr>
              <a:t>课题文件材料以课题为单位，按科研工作阶段或重要程度组成一卷或多卷</a:t>
            </a:r>
            <a:r>
              <a:rPr kumimoji="0" lang="zh-CN" altLang="en-US" sz="1400" dirty="0">
                <a:latin typeface="微软雅黑" panose="020B0503020204020204" pitchFamily="34" charset="-122"/>
                <a:ea typeface="微软雅黑" panose="020B0503020204020204" pitchFamily="34" charset="-122"/>
              </a:rPr>
              <a:t>。</a:t>
            </a:r>
          </a:p>
        </p:txBody>
      </p:sp>
      <p:sp>
        <p:nvSpPr>
          <p:cNvPr id="19" name="文本框 18">
            <a:extLst>
              <a:ext uri="{FF2B5EF4-FFF2-40B4-BE49-F238E27FC236}">
                <a16:creationId xmlns:a16="http://schemas.microsoft.com/office/drawing/2014/main" xmlns="" id="{1D7F0FD9-1420-4628-A1E6-16A71451C6C5}"/>
              </a:ext>
            </a:extLst>
          </p:cNvPr>
          <p:cNvSpPr txBox="1">
            <a:spLocks noChangeArrowheads="1"/>
          </p:cNvSpPr>
          <p:nvPr/>
        </p:nvSpPr>
        <p:spPr bwMode="auto">
          <a:xfrm>
            <a:off x="1841920" y="2217827"/>
            <a:ext cx="912813" cy="922338"/>
          </a:xfrm>
          <a:prstGeom prst="rect">
            <a:avLst/>
          </a:prstGeom>
          <a:noFill/>
          <a:ln>
            <a:no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spcBef>
                <a:spcPct val="0"/>
              </a:spcBef>
              <a:buFontTx/>
              <a:buNone/>
              <a:defRPr/>
            </a:pPr>
            <a:r>
              <a:rPr lang="en-US" altLang="zh-CN" sz="5400" b="1" dirty="0">
                <a:solidFill>
                  <a:schemeClr val="accent5">
                    <a:lumMod val="75000"/>
                  </a:schemeClr>
                </a:solidFill>
                <a:latin typeface="微软雅黑" panose="020B0503020204020204" pitchFamily="34" charset="-122"/>
                <a:ea typeface="微软雅黑" panose="020B0503020204020204" pitchFamily="34" charset="-122"/>
              </a:rPr>
              <a:t>1.</a:t>
            </a:r>
          </a:p>
        </p:txBody>
      </p:sp>
      <p:sp>
        <p:nvSpPr>
          <p:cNvPr id="20" name="文本框 19">
            <a:extLst>
              <a:ext uri="{FF2B5EF4-FFF2-40B4-BE49-F238E27FC236}">
                <a16:creationId xmlns:a16="http://schemas.microsoft.com/office/drawing/2014/main" xmlns="" id="{DBFAA659-FBB2-4A94-8AB8-94989845FA02}"/>
              </a:ext>
            </a:extLst>
          </p:cNvPr>
          <p:cNvSpPr txBox="1">
            <a:spLocks noChangeArrowheads="1"/>
          </p:cNvSpPr>
          <p:nvPr/>
        </p:nvSpPr>
        <p:spPr bwMode="auto">
          <a:xfrm>
            <a:off x="1841920" y="3725650"/>
            <a:ext cx="819150" cy="923925"/>
          </a:xfrm>
          <a:prstGeom prst="rect">
            <a:avLst/>
          </a:prstGeom>
          <a:noFill/>
          <a:ln>
            <a:no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spcBef>
                <a:spcPct val="0"/>
              </a:spcBef>
              <a:buFontTx/>
              <a:buNone/>
              <a:defRPr/>
            </a:pPr>
            <a:r>
              <a:rPr lang="en-US" altLang="zh-CN" sz="5400" b="1" dirty="0">
                <a:solidFill>
                  <a:schemeClr val="accent5">
                    <a:lumMod val="75000"/>
                  </a:schemeClr>
                </a:solidFill>
                <a:latin typeface="微软雅黑" panose="020B0503020204020204" pitchFamily="34" charset="-122"/>
                <a:ea typeface="微软雅黑" panose="020B0503020204020204" pitchFamily="34" charset="-122"/>
              </a:rPr>
              <a:t>2.</a:t>
            </a:r>
          </a:p>
        </p:txBody>
      </p:sp>
      <p:sp>
        <p:nvSpPr>
          <p:cNvPr id="21" name="文本框 20">
            <a:extLst>
              <a:ext uri="{FF2B5EF4-FFF2-40B4-BE49-F238E27FC236}">
                <a16:creationId xmlns:a16="http://schemas.microsoft.com/office/drawing/2014/main" xmlns="" id="{287B1ABF-6AFF-4619-AFA4-98ABA215B405}"/>
              </a:ext>
            </a:extLst>
          </p:cNvPr>
          <p:cNvSpPr txBox="1">
            <a:spLocks noChangeArrowheads="1"/>
          </p:cNvSpPr>
          <p:nvPr/>
        </p:nvSpPr>
        <p:spPr bwMode="auto">
          <a:xfrm>
            <a:off x="1841920" y="5149820"/>
            <a:ext cx="917575" cy="923925"/>
          </a:xfrm>
          <a:prstGeom prst="rect">
            <a:avLst/>
          </a:prstGeom>
          <a:noFill/>
          <a:ln>
            <a:noFill/>
          </a:ln>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spcBef>
                <a:spcPct val="0"/>
              </a:spcBef>
              <a:buFontTx/>
              <a:buNone/>
              <a:defRPr/>
            </a:pPr>
            <a:r>
              <a:rPr lang="en-US" altLang="zh-CN" sz="5400" b="1" dirty="0">
                <a:solidFill>
                  <a:schemeClr val="accent5">
                    <a:lumMod val="75000"/>
                  </a:schemeClr>
                </a:solidFill>
                <a:latin typeface="微软雅黑" panose="020B0503020204020204" pitchFamily="34" charset="-122"/>
                <a:ea typeface="微软雅黑" panose="020B0503020204020204" pitchFamily="34" charset="-122"/>
              </a:rPr>
              <a:t>3.</a:t>
            </a:r>
          </a:p>
        </p:txBody>
      </p:sp>
      <p:sp>
        <p:nvSpPr>
          <p:cNvPr id="33803" name="矩形 1">
            <a:extLst>
              <a:ext uri="{FF2B5EF4-FFF2-40B4-BE49-F238E27FC236}">
                <a16:creationId xmlns:a16="http://schemas.microsoft.com/office/drawing/2014/main" xmlns="" id="{67619CD9-0DDE-40AC-8755-09A2BF449BFA}"/>
              </a:ext>
            </a:extLst>
          </p:cNvPr>
          <p:cNvSpPr>
            <a:spLocks noChangeArrowheads="1"/>
          </p:cNvSpPr>
          <p:nvPr/>
        </p:nvSpPr>
        <p:spPr bwMode="auto">
          <a:xfrm>
            <a:off x="2046009" y="6400314"/>
            <a:ext cx="3325511" cy="362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lnSpc>
                <a:spcPts val="2300"/>
              </a:lnSpc>
              <a:spcBef>
                <a:spcPct val="0"/>
              </a:spcBef>
              <a:buNone/>
            </a:pPr>
            <a:r>
              <a:rPr kumimoji="0" lang="zh-CN" altLang="zh-CN" sz="1400" b="1" dirty="0">
                <a:solidFill>
                  <a:schemeClr val="accent5">
                    <a:lumMod val="75000"/>
                  </a:schemeClr>
                </a:solidFill>
                <a:latin typeface="微软雅黑" panose="020B0503020204020204" pitchFamily="34" charset="-122"/>
                <a:ea typeface="微软雅黑" panose="020B0503020204020204" pitchFamily="34" charset="-122"/>
              </a:rPr>
              <a:t>卷内文件材料结合问题、时间进行排列</a:t>
            </a:r>
            <a:r>
              <a:rPr kumimoji="0" lang="zh-CN" altLang="en-US" sz="1400" b="1" dirty="0">
                <a:solidFill>
                  <a:schemeClr val="accent5">
                    <a:lumMod val="75000"/>
                  </a:schemeClr>
                </a:solidFill>
                <a:latin typeface="微软雅黑" panose="020B0503020204020204" pitchFamily="34" charset="-122"/>
                <a:ea typeface="微软雅黑" panose="020B0503020204020204" pitchFamily="34" charset="-122"/>
              </a:rPr>
              <a:t>。</a:t>
            </a:r>
          </a:p>
        </p:txBody>
      </p:sp>
      <p:sp>
        <p:nvSpPr>
          <p:cNvPr id="24" name="椭圆 23">
            <a:extLst>
              <a:ext uri="{FF2B5EF4-FFF2-40B4-BE49-F238E27FC236}">
                <a16:creationId xmlns:a16="http://schemas.microsoft.com/office/drawing/2014/main" xmlns="" id="{9D21BC5F-7FCA-4AC4-BE60-A5413A3C1C52}"/>
              </a:ext>
            </a:extLst>
          </p:cNvPr>
          <p:cNvSpPr/>
          <p:nvPr/>
        </p:nvSpPr>
        <p:spPr>
          <a:xfrm>
            <a:off x="2183896" y="1037966"/>
            <a:ext cx="455612" cy="3683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805" name="文本框 18">
            <a:extLst>
              <a:ext uri="{FF2B5EF4-FFF2-40B4-BE49-F238E27FC236}">
                <a16:creationId xmlns:a16="http://schemas.microsoft.com/office/drawing/2014/main" xmlns="" id="{8D91433D-A6F2-47FF-80F6-AE373E4EA873}"/>
              </a:ext>
            </a:extLst>
          </p:cNvPr>
          <p:cNvSpPr txBox="1">
            <a:spLocks noChangeArrowheads="1"/>
          </p:cNvSpPr>
          <p:nvPr/>
        </p:nvSpPr>
        <p:spPr bwMode="auto">
          <a:xfrm>
            <a:off x="2306638" y="910966"/>
            <a:ext cx="3241675"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spcBef>
                <a:spcPct val="0"/>
              </a:spcBef>
              <a:buFont typeface="Arial" panose="020B0604020202020204" pitchFamily="34" charset="0"/>
              <a:buNone/>
            </a:pPr>
            <a:r>
              <a:rPr kumimoji="0" lang="zh-CN" altLang="en-US" sz="1000" dirty="0">
                <a:solidFill>
                  <a:srgbClr val="FF0000"/>
                </a:solidFill>
                <a:latin typeface="微软雅黑" panose="020B0503020204020204" pitchFamily="34" charset="-122"/>
                <a:ea typeface="微软雅黑" panose="020B0503020204020204" pitchFamily="34" charset="-122"/>
              </a:rPr>
              <a:t>“</a:t>
            </a:r>
            <a:r>
              <a:rPr kumimoji="0" lang="en-US" altLang="zh-CN" sz="1000" dirty="0">
                <a:solidFill>
                  <a:srgbClr val="FF0000"/>
                </a:solidFill>
                <a:latin typeface="微软雅黑" panose="020B0503020204020204" pitchFamily="34" charset="-122"/>
                <a:ea typeface="微软雅黑" panose="020B0503020204020204" pitchFamily="34" charset="-122"/>
              </a:rPr>
              <a:t>KY</a:t>
            </a:r>
            <a:r>
              <a:rPr kumimoji="0" lang="zh-CN" altLang="en-US" sz="1000" dirty="0">
                <a:solidFill>
                  <a:srgbClr val="FF0000"/>
                </a:solidFill>
                <a:latin typeface="微软雅黑" panose="020B0503020204020204" pitchFamily="34" charset="-122"/>
                <a:ea typeface="微软雅黑" panose="020B0503020204020204" pitchFamily="34" charset="-122"/>
              </a:rPr>
              <a:t>”为科研文件（科研课题</a:t>
            </a:r>
            <a:r>
              <a:rPr kumimoji="0" lang="en-US" altLang="zh-CN" sz="1000" dirty="0">
                <a:solidFill>
                  <a:srgbClr val="FF0000"/>
                </a:solidFill>
                <a:latin typeface="微软雅黑" panose="020B0503020204020204" pitchFamily="34" charset="-122"/>
                <a:ea typeface="微软雅黑" panose="020B0503020204020204" pitchFamily="34" charset="-122"/>
              </a:rPr>
              <a:t>/</a:t>
            </a:r>
            <a:r>
              <a:rPr kumimoji="0" lang="zh-CN" altLang="en-US" sz="1000" dirty="0">
                <a:solidFill>
                  <a:srgbClr val="FF0000"/>
                </a:solidFill>
                <a:latin typeface="微软雅黑" panose="020B0503020204020204" pitchFamily="34" charset="-122"/>
                <a:ea typeface="微软雅黑" panose="020B0503020204020204" pitchFamily="34" charset="-122"/>
              </a:rPr>
              <a:t>工艺设备）分类代码</a:t>
            </a:r>
          </a:p>
        </p:txBody>
      </p:sp>
      <p:pic>
        <p:nvPicPr>
          <p:cNvPr id="4" name="图片 3">
            <a:extLst>
              <a:ext uri="{FF2B5EF4-FFF2-40B4-BE49-F238E27FC236}">
                <a16:creationId xmlns:a16="http://schemas.microsoft.com/office/drawing/2014/main" xmlns="" id="{05907FB1-D72F-48E5-A4A9-097A1B53B1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7613" y="4781367"/>
            <a:ext cx="5553850" cy="1562318"/>
          </a:xfrm>
          <a:prstGeom prst="rect">
            <a:avLst/>
          </a:prstGeom>
        </p:spPr>
      </p:pic>
      <p:pic>
        <p:nvPicPr>
          <p:cNvPr id="7" name="图片 6">
            <a:extLst>
              <a:ext uri="{FF2B5EF4-FFF2-40B4-BE49-F238E27FC236}">
                <a16:creationId xmlns:a16="http://schemas.microsoft.com/office/drawing/2014/main" xmlns="" id="{CF279953-41F7-4994-82A9-D208F4F551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7613" y="3410105"/>
            <a:ext cx="5563376" cy="1314633"/>
          </a:xfrm>
          <a:prstGeom prst="rect">
            <a:avLst/>
          </a:prstGeom>
        </p:spPr>
      </p:pic>
      <p:pic>
        <p:nvPicPr>
          <p:cNvPr id="5" name="图片 4">
            <a:extLst>
              <a:ext uri="{FF2B5EF4-FFF2-40B4-BE49-F238E27FC236}">
                <a16:creationId xmlns:a16="http://schemas.microsoft.com/office/drawing/2014/main" xmlns="" id="{5F6FA4C4-E4A6-440D-BBE3-FB4F54D0546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39508" y="1791158"/>
            <a:ext cx="5591955" cy="156231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iterate type="lt">
                                    <p:tmPct val="16000"/>
                                  </p:iterate>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80"/>
                            </p:stCondLst>
                            <p:childTnLst>
                              <p:par>
                                <p:cTn id="10" presetID="2" presetClass="entr" presetSubtype="4" fill="hold" grpId="0" nodeType="afterEffect">
                                  <p:stCondLst>
                                    <p:cond delay="0"/>
                                  </p:stCondLst>
                                  <p:iterate type="lt">
                                    <p:tmPct val="16000"/>
                                  </p:iterate>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ppt_x"/>
                                          </p:val>
                                        </p:tav>
                                        <p:tav tm="100000">
                                          <p:val>
                                            <p:strVal val="#ppt_x"/>
                                          </p:val>
                                        </p:tav>
                                      </p:tavLst>
                                    </p:anim>
                                    <p:anim calcmode="lin" valueType="num">
                                      <p:cBhvr additive="base">
                                        <p:cTn id="13" dur="500" fill="hold"/>
                                        <p:tgtEl>
                                          <p:spTgt spid="20"/>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160"/>
                            </p:stCondLst>
                            <p:childTnLst>
                              <p:par>
                                <p:cTn id="15" presetID="2" presetClass="entr" presetSubtype="4" fill="hold" grpId="0" nodeType="afterEffect">
                                  <p:stCondLst>
                                    <p:cond delay="0"/>
                                  </p:stCondLst>
                                  <p:iterate type="lt">
                                    <p:tmPct val="16000"/>
                                  </p:iterate>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4">
            <a:extLst>
              <a:ext uri="{FF2B5EF4-FFF2-40B4-BE49-F238E27FC236}">
                <a16:creationId xmlns:a16="http://schemas.microsoft.com/office/drawing/2014/main" xmlns="" id="{716E501C-0BA1-4614-B1E7-E2DCDB22B716}"/>
              </a:ext>
            </a:extLst>
          </p:cNvPr>
          <p:cNvGrpSpPr>
            <a:grpSpLocks/>
          </p:cNvGrpSpPr>
          <p:nvPr/>
        </p:nvGrpSpPr>
        <p:grpSpPr bwMode="auto">
          <a:xfrm>
            <a:off x="1489076" y="3175"/>
            <a:ext cx="3167063" cy="6858000"/>
            <a:chOff x="838200" y="0"/>
            <a:chExt cx="3167112" cy="6858000"/>
          </a:xfrm>
          <a:solidFill>
            <a:schemeClr val="accent5">
              <a:lumMod val="50000"/>
            </a:schemeClr>
          </a:solidFill>
        </p:grpSpPr>
        <p:sp>
          <p:nvSpPr>
            <p:cNvPr id="26" name="矩形 25">
              <a:extLst>
                <a:ext uri="{FF2B5EF4-FFF2-40B4-BE49-F238E27FC236}">
                  <a16:creationId xmlns:a16="http://schemas.microsoft.com/office/drawing/2014/main" xmlns="" id="{7EDAFAC1-1E12-4B23-8A20-6D19EF6CEE47}"/>
                </a:ext>
              </a:extLst>
            </p:cNvPr>
            <p:cNvSpPr/>
            <p:nvPr/>
          </p:nvSpPr>
          <p:spPr>
            <a:xfrm>
              <a:off x="838200" y="0"/>
              <a:ext cx="316711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27" name="椭圆 26">
              <a:extLst>
                <a:ext uri="{FF2B5EF4-FFF2-40B4-BE49-F238E27FC236}">
                  <a16:creationId xmlns:a16="http://schemas.microsoft.com/office/drawing/2014/main" xmlns="" id="{BB8FA5E2-AE8B-4E8C-B081-51EB8FC8775D}"/>
                </a:ext>
              </a:extLst>
            </p:cNvPr>
            <p:cNvSpPr/>
            <p:nvPr/>
          </p:nvSpPr>
          <p:spPr>
            <a:xfrm>
              <a:off x="1557349" y="2200275"/>
              <a:ext cx="1906616" cy="192246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grpSp>
      <p:sp>
        <p:nvSpPr>
          <p:cNvPr id="31747" name="文本框 127">
            <a:extLst>
              <a:ext uri="{FF2B5EF4-FFF2-40B4-BE49-F238E27FC236}">
                <a16:creationId xmlns:a16="http://schemas.microsoft.com/office/drawing/2014/main" xmlns="" id="{086DFCF0-C784-4B51-B968-50B66482E525}"/>
              </a:ext>
            </a:extLst>
          </p:cNvPr>
          <p:cNvSpPr txBox="1">
            <a:spLocks noChangeArrowheads="1"/>
          </p:cNvSpPr>
          <p:nvPr/>
        </p:nvSpPr>
        <p:spPr bwMode="auto">
          <a:xfrm>
            <a:off x="2700339" y="2414589"/>
            <a:ext cx="74453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9600" b="1" dirty="0">
                <a:solidFill>
                  <a:schemeClr val="accent5">
                    <a:lumMod val="75000"/>
                  </a:schemeClr>
                </a:solidFill>
                <a:latin typeface="微软雅黑" panose="020B0503020204020204" pitchFamily="34" charset="-122"/>
                <a:ea typeface="微软雅黑" panose="020B0503020204020204" pitchFamily="34" charset="-122"/>
              </a:rPr>
              <a:t>2</a:t>
            </a:r>
            <a:endParaRPr lang="zh-CN" altLang="en-US" sz="9600" b="1" dirty="0">
              <a:solidFill>
                <a:schemeClr val="accent5">
                  <a:lumMod val="75000"/>
                </a:schemeClr>
              </a:solidFill>
              <a:latin typeface="微软雅黑" panose="020B0503020204020204" pitchFamily="34" charset="-122"/>
              <a:ea typeface="微软雅黑" panose="020B0503020204020204" pitchFamily="34" charset="-122"/>
            </a:endParaRPr>
          </a:p>
        </p:txBody>
      </p:sp>
      <p:sp>
        <p:nvSpPr>
          <p:cNvPr id="41" name="文本框 40">
            <a:extLst>
              <a:ext uri="{FF2B5EF4-FFF2-40B4-BE49-F238E27FC236}">
                <a16:creationId xmlns:a16="http://schemas.microsoft.com/office/drawing/2014/main" xmlns="" id="{D6F2BF27-A195-4A36-8908-DDA93F05A59F}"/>
              </a:ext>
            </a:extLst>
          </p:cNvPr>
          <p:cNvSpPr txBox="1">
            <a:spLocks noChangeArrowheads="1"/>
          </p:cNvSpPr>
          <p:nvPr/>
        </p:nvSpPr>
        <p:spPr bwMode="auto">
          <a:xfrm>
            <a:off x="5148263" y="2476501"/>
            <a:ext cx="32512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spcBef>
                <a:spcPct val="0"/>
              </a:spcBef>
              <a:buFontTx/>
              <a:buNone/>
            </a:pPr>
            <a:r>
              <a:rPr kumimoji="0" lang="zh-CN" altLang="en-US" sz="4400" b="1" dirty="0">
                <a:solidFill>
                  <a:schemeClr val="accent5">
                    <a:lumMod val="50000"/>
                  </a:schemeClr>
                </a:solidFill>
                <a:latin typeface="微软雅黑" panose="020B0503020204020204" pitchFamily="34" charset="-122"/>
                <a:ea typeface="微软雅黑" panose="020B0503020204020204" pitchFamily="34" charset="-122"/>
              </a:rPr>
              <a:t>案卷目录与卷内目录</a:t>
            </a:r>
            <a:endParaRPr kumimoji="0" lang="en-US" altLang="zh-CN" sz="4400" b="1" dirty="0">
              <a:solidFill>
                <a:schemeClr val="accent5">
                  <a:lumMod val="50000"/>
                </a:schemeClr>
              </a:solidFill>
              <a:latin typeface="微软雅黑" panose="020B0503020204020204" pitchFamily="34" charset="-122"/>
              <a:ea typeface="微软雅黑" panose="020B0503020204020204" pitchFamily="34" charset="-122"/>
            </a:endParaRPr>
          </a:p>
        </p:txBody>
      </p:sp>
      <p:sp>
        <p:nvSpPr>
          <p:cNvPr id="7" name="文本框 32"/>
          <p:cNvSpPr txBox="1">
            <a:spLocks noChangeArrowheads="1"/>
          </p:cNvSpPr>
          <p:nvPr/>
        </p:nvSpPr>
        <p:spPr bwMode="auto">
          <a:xfrm>
            <a:off x="9425517" y="1479551"/>
            <a:ext cx="3198283" cy="333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pPr algn="ctr" eaLnBrk="1" hangingPunct="1">
              <a:lnSpc>
                <a:spcPts val="2000"/>
              </a:lnSpc>
            </a:pPr>
            <a:r>
              <a:rPr kumimoji="0" lang="zh-CN" altLang="en-US" sz="1600" b="1" dirty="0">
                <a:solidFill>
                  <a:schemeClr val="accent5">
                    <a:lumMod val="50000"/>
                  </a:schemeClr>
                </a:solidFill>
                <a:latin typeface="微软雅黑" pitchFamily="34" charset="-122"/>
                <a:ea typeface="微软雅黑" pitchFamily="34" charset="-122"/>
              </a:rPr>
              <a:t>生物物理所</a:t>
            </a:r>
          </a:p>
        </p:txBody>
      </p:sp>
    </p:spTree>
    <p:extLst>
      <p:ext uri="{BB962C8B-B14F-4D97-AF65-F5344CB8AC3E}">
        <p14:creationId xmlns:p14="http://schemas.microsoft.com/office/powerpoint/2010/main" val="27917943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iterate type="lt">
                                    <p:tmPct val="16000"/>
                                  </p:iterate>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500" fill="hold"/>
                                        <p:tgtEl>
                                          <p:spTgt spid="41"/>
                                        </p:tgtEl>
                                        <p:attrNameLst>
                                          <p:attrName>ppt_x</p:attrName>
                                        </p:attrNameLst>
                                      </p:cBhvr>
                                      <p:tavLst>
                                        <p:tav tm="0">
                                          <p:val>
                                            <p:strVal val="#ppt_x"/>
                                          </p:val>
                                        </p:tav>
                                        <p:tav tm="100000">
                                          <p:val>
                                            <p:strVal val="#ppt_x"/>
                                          </p:val>
                                        </p:tav>
                                      </p:tavLst>
                                    </p:anim>
                                    <p:anim calcmode="lin" valueType="num">
                                      <p:cBhvr additive="base">
                                        <p:cTn id="1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AutoShape 4"/>
          <p:cNvSpPr>
            <a:spLocks noChangeArrowheads="1"/>
          </p:cNvSpPr>
          <p:nvPr/>
        </p:nvSpPr>
        <p:spPr bwMode="auto">
          <a:xfrm>
            <a:off x="431801" y="53975"/>
            <a:ext cx="11425767" cy="854075"/>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a14:hiddenLine>
            </a:ext>
          </a:extLst>
        </p:spPr>
        <p:txBody>
          <a:bodyPr lIns="0" tIns="72000" rIns="0" bIns="144000">
            <a:spAutoFit/>
          </a:bodyPr>
          <a:lstStyle/>
          <a:p>
            <a:pPr eaLnBrk="1" hangingPunct="1">
              <a:buFont typeface="Arial" charset="0"/>
              <a:buNone/>
            </a:pPr>
            <a:r>
              <a:rPr lang="zh-CN" altLang="en-US" sz="3600" b="1" dirty="0">
                <a:solidFill>
                  <a:srgbClr val="000000"/>
                </a:solidFill>
                <a:latin typeface="幼圆" pitchFamily="49" charset="-122"/>
                <a:ea typeface="幼圆" pitchFamily="49" charset="-122"/>
                <a:sym typeface="Arial" charset="0"/>
              </a:rPr>
              <a:t>科研课题文件的整理</a:t>
            </a:r>
            <a:r>
              <a:rPr lang="en-US" altLang="zh-CN" sz="3600" b="1" dirty="0">
                <a:solidFill>
                  <a:srgbClr val="000000"/>
                </a:solidFill>
                <a:latin typeface="幼圆" pitchFamily="49" charset="-122"/>
                <a:ea typeface="幼圆" pitchFamily="49" charset="-122"/>
                <a:sym typeface="Arial" charset="0"/>
              </a:rPr>
              <a:t>-</a:t>
            </a:r>
            <a:r>
              <a:rPr lang="zh-CN" altLang="en-US" sz="3600" b="1" dirty="0">
                <a:solidFill>
                  <a:srgbClr val="000000"/>
                </a:solidFill>
                <a:latin typeface="幼圆" pitchFamily="49" charset="-122"/>
                <a:ea typeface="幼圆" pitchFamily="49" charset="-122"/>
                <a:sym typeface="Arial" charset="0"/>
              </a:rPr>
              <a:t>案卷目录</a:t>
            </a:r>
          </a:p>
        </p:txBody>
      </p:sp>
      <p:sp>
        <p:nvSpPr>
          <p:cNvPr id="41989" name="矩形 1"/>
          <p:cNvSpPr>
            <a:spLocks noChangeArrowheads="1"/>
          </p:cNvSpPr>
          <p:nvPr/>
        </p:nvSpPr>
        <p:spPr bwMode="auto">
          <a:xfrm>
            <a:off x="620185" y="936626"/>
            <a:ext cx="1095163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30000"/>
              </a:lnSpc>
              <a:buFont typeface="Arial" charset="0"/>
              <a:buNone/>
            </a:pPr>
            <a:r>
              <a:rPr lang="en-US" altLang="zh-CN" sz="2000" dirty="0">
                <a:latin typeface="微软雅黑" pitchFamily="34" charset="-122"/>
                <a:ea typeface="微软雅黑" pitchFamily="34" charset="-122"/>
                <a:sym typeface="Times New Roman" pitchFamily="18" charset="0"/>
              </a:rPr>
              <a:t>KY-XDB37010101</a:t>
            </a:r>
            <a:r>
              <a:rPr lang="zh-CN" altLang="en-US" sz="2000" dirty="0">
                <a:solidFill>
                  <a:srgbClr val="000000"/>
                </a:solidFill>
                <a:latin typeface="微软雅黑" pitchFamily="34" charset="-122"/>
                <a:ea typeface="微软雅黑" pitchFamily="34" charset="-122"/>
                <a:sym typeface="Times New Roman" pitchFamily="18" charset="0"/>
              </a:rPr>
              <a:t>案卷目录</a:t>
            </a:r>
            <a:endParaRPr lang="en-US" altLang="zh-CN" sz="2000" dirty="0">
              <a:solidFill>
                <a:srgbClr val="000000"/>
              </a:solidFill>
              <a:latin typeface="微软雅黑" pitchFamily="34" charset="-122"/>
              <a:ea typeface="微软雅黑" pitchFamily="34" charset="-122"/>
              <a:sym typeface="Times New Roman" pitchFamily="18" charset="0"/>
            </a:endParaRPr>
          </a:p>
        </p:txBody>
      </p:sp>
      <p:sp>
        <p:nvSpPr>
          <p:cNvPr id="41990" name="文本框 22"/>
          <p:cNvSpPr txBox="1">
            <a:spLocks noChangeArrowheads="1"/>
          </p:cNvSpPr>
          <p:nvPr/>
        </p:nvSpPr>
        <p:spPr bwMode="auto">
          <a:xfrm>
            <a:off x="4984719" y="1709273"/>
            <a:ext cx="3081929" cy="43088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案卷题名：本卷文件组合内容的概括性标题，应简明、扼要，反映卷内文件内容或文种。</a:t>
            </a:r>
          </a:p>
        </p:txBody>
      </p:sp>
      <p:sp>
        <p:nvSpPr>
          <p:cNvPr id="41991" name="文本框 18"/>
          <p:cNvSpPr txBox="1">
            <a:spLocks noChangeArrowheads="1"/>
          </p:cNvSpPr>
          <p:nvPr/>
        </p:nvSpPr>
        <p:spPr bwMode="auto">
          <a:xfrm>
            <a:off x="10369831" y="6061486"/>
            <a:ext cx="1270000" cy="769441"/>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密级：密级文件分为秘密、机密、绝密；没有密级的，不用标识。</a:t>
            </a:r>
          </a:p>
        </p:txBody>
      </p:sp>
      <p:sp>
        <p:nvSpPr>
          <p:cNvPr id="41992" name="文本框 22"/>
          <p:cNvSpPr txBox="1">
            <a:spLocks noChangeArrowheads="1"/>
          </p:cNvSpPr>
          <p:nvPr/>
        </p:nvSpPr>
        <p:spPr bwMode="auto">
          <a:xfrm>
            <a:off x="8434915" y="1709272"/>
            <a:ext cx="1477433" cy="43088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保管期限：按保管期限表填写。</a:t>
            </a:r>
          </a:p>
        </p:txBody>
      </p:sp>
      <p:sp>
        <p:nvSpPr>
          <p:cNvPr id="41993" name="文本框 18"/>
          <p:cNvSpPr txBox="1">
            <a:spLocks noChangeArrowheads="1"/>
          </p:cNvSpPr>
          <p:nvPr/>
        </p:nvSpPr>
        <p:spPr bwMode="auto">
          <a:xfrm>
            <a:off x="655626" y="6060750"/>
            <a:ext cx="2620433" cy="769441"/>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pPr>
              <a:spcBef>
                <a:spcPct val="0"/>
              </a:spcBef>
              <a:buFontTx/>
              <a:buNone/>
            </a:pPr>
            <a:r>
              <a:rPr kumimoji="0" lang="zh-CN" altLang="en-US" sz="1100" dirty="0">
                <a:solidFill>
                  <a:srgbClr val="FF0000"/>
                </a:solidFill>
                <a:latin typeface="微软雅黑" pitchFamily="34" charset="-122"/>
                <a:ea typeface="微软雅黑" pitchFamily="34" charset="-122"/>
              </a:rPr>
              <a:t>先导专项档号：“生物大分子复合体结构与功能的跨尺度研究</a:t>
            </a:r>
            <a:r>
              <a:rPr kumimoji="0" lang="en-US" altLang="zh-CN" sz="1100" dirty="0">
                <a:solidFill>
                  <a:srgbClr val="FF0000"/>
                </a:solidFill>
                <a:latin typeface="微软雅黑" pitchFamily="34" charset="-122"/>
                <a:ea typeface="微软雅黑" pitchFamily="34" charset="-122"/>
              </a:rPr>
              <a:t>”</a:t>
            </a:r>
            <a:r>
              <a:rPr kumimoji="0" lang="zh-CN" altLang="en-US" sz="1100" dirty="0">
                <a:solidFill>
                  <a:srgbClr val="FF0000"/>
                </a:solidFill>
                <a:latin typeface="微软雅黑" pitchFamily="34" charset="-122"/>
                <a:ea typeface="微软雅黑" pitchFamily="34" charset="-122"/>
              </a:rPr>
              <a:t>先导专项档号编制规则编制的档号。</a:t>
            </a:r>
            <a:r>
              <a:rPr kumimoji="0" lang="zh-CN" altLang="zh-CN" sz="1100" dirty="0">
                <a:solidFill>
                  <a:srgbClr val="FF0000"/>
                </a:solidFill>
                <a:latin typeface="微软雅黑" pitchFamily="34" charset="-122"/>
                <a:ea typeface="微软雅黑" pitchFamily="34" charset="-122"/>
              </a:rPr>
              <a:t>档案门类代码</a:t>
            </a:r>
            <a:r>
              <a:rPr kumimoji="0" lang="en-US" altLang="zh-CN" sz="1100" dirty="0">
                <a:solidFill>
                  <a:srgbClr val="FF0000"/>
                </a:solidFill>
                <a:latin typeface="微软雅黑" pitchFamily="34" charset="-122"/>
                <a:ea typeface="微软雅黑" pitchFamily="34" charset="-122"/>
              </a:rPr>
              <a:t>-</a:t>
            </a:r>
            <a:r>
              <a:rPr kumimoji="0" lang="zh-CN" altLang="zh-CN" sz="1100" dirty="0">
                <a:solidFill>
                  <a:srgbClr val="FF0000"/>
                </a:solidFill>
                <a:latin typeface="微软雅黑" pitchFamily="34" charset="-122"/>
                <a:ea typeface="微软雅黑" pitchFamily="34" charset="-122"/>
              </a:rPr>
              <a:t>先导专项任务编号</a:t>
            </a:r>
            <a:r>
              <a:rPr kumimoji="0" lang="en-US" altLang="zh-CN" sz="1100" dirty="0">
                <a:solidFill>
                  <a:srgbClr val="FF0000"/>
                </a:solidFill>
                <a:latin typeface="微软雅黑" pitchFamily="34" charset="-122"/>
                <a:ea typeface="微软雅黑" pitchFamily="34" charset="-122"/>
              </a:rPr>
              <a:t>[-</a:t>
            </a:r>
            <a:r>
              <a:rPr kumimoji="0" lang="zh-CN" altLang="zh-CN" sz="1100" dirty="0">
                <a:solidFill>
                  <a:srgbClr val="FF0000"/>
                </a:solidFill>
                <a:latin typeface="微软雅黑" pitchFamily="34" charset="-122"/>
                <a:ea typeface="微软雅黑" pitchFamily="34" charset="-122"/>
              </a:rPr>
              <a:t>问题代码</a:t>
            </a:r>
            <a:r>
              <a:rPr kumimoji="0" lang="en-US" altLang="zh-CN" sz="1100" dirty="0">
                <a:solidFill>
                  <a:srgbClr val="FF0000"/>
                </a:solidFill>
                <a:latin typeface="微软雅黑" pitchFamily="34" charset="-122"/>
                <a:ea typeface="微软雅黑" pitchFamily="34" charset="-122"/>
              </a:rPr>
              <a:t>]-</a:t>
            </a:r>
            <a:r>
              <a:rPr kumimoji="0" lang="zh-CN" altLang="zh-CN" sz="1100" dirty="0">
                <a:solidFill>
                  <a:srgbClr val="FF0000"/>
                </a:solidFill>
                <a:latin typeface="微软雅黑" pitchFamily="34" charset="-122"/>
                <a:ea typeface="微软雅黑" pitchFamily="34" charset="-122"/>
              </a:rPr>
              <a:t>案卷号</a:t>
            </a:r>
            <a:r>
              <a:rPr kumimoji="0" lang="zh-CN" altLang="en-US" sz="1100" dirty="0">
                <a:solidFill>
                  <a:srgbClr val="FF0000"/>
                </a:solidFill>
                <a:latin typeface="微软雅黑" pitchFamily="34" charset="-122"/>
                <a:ea typeface="微软雅黑" pitchFamily="34" charset="-122"/>
              </a:rPr>
              <a:t>。</a:t>
            </a:r>
          </a:p>
        </p:txBody>
      </p:sp>
      <p:cxnSp>
        <p:nvCxnSpPr>
          <p:cNvPr id="32" name="肘形连接符 31">
            <a:extLst>
              <a:ext uri="{FF2B5EF4-FFF2-40B4-BE49-F238E27FC236}">
                <a16:creationId xmlns:a16="http://schemas.microsoft.com/office/drawing/2014/main" xmlns="" id="{1CA5BBFC-F918-40FC-980C-83E222BF1E6D}"/>
              </a:ext>
            </a:extLst>
          </p:cNvPr>
          <p:cNvCxnSpPr/>
          <p:nvPr/>
        </p:nvCxnSpPr>
        <p:spPr>
          <a:xfrm rot="5400000" flipH="1" flipV="1">
            <a:off x="1403317" y="5256421"/>
            <a:ext cx="826654" cy="789813"/>
          </a:xfrm>
          <a:prstGeom prst="bentConnector3">
            <a:avLst>
              <a:gd name="adj1" fmla="val 55485"/>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1995" name="文本框 18"/>
          <p:cNvSpPr txBox="1">
            <a:spLocks noChangeArrowheads="1"/>
          </p:cNvSpPr>
          <p:nvPr/>
        </p:nvSpPr>
        <p:spPr bwMode="auto">
          <a:xfrm>
            <a:off x="3426166" y="6227954"/>
            <a:ext cx="2036233" cy="600164"/>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立档单位档号：各承担单位科研档案档号，由各任务承担单位的科研档案管理人员填写。</a:t>
            </a:r>
          </a:p>
        </p:txBody>
      </p:sp>
      <p:cxnSp>
        <p:nvCxnSpPr>
          <p:cNvPr id="36" name="肘形连接符 35">
            <a:extLst>
              <a:ext uri="{FF2B5EF4-FFF2-40B4-BE49-F238E27FC236}">
                <a16:creationId xmlns:a16="http://schemas.microsoft.com/office/drawing/2014/main" xmlns="" id="{DB8C3C87-37BB-4830-A06B-1665698A51DE}"/>
              </a:ext>
            </a:extLst>
          </p:cNvPr>
          <p:cNvCxnSpPr/>
          <p:nvPr/>
        </p:nvCxnSpPr>
        <p:spPr>
          <a:xfrm rot="16200000" flipV="1">
            <a:off x="2914041" y="5199342"/>
            <a:ext cx="1103724" cy="999415"/>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1997" name="文本框 18"/>
          <p:cNvSpPr txBox="1">
            <a:spLocks noChangeArrowheads="1"/>
          </p:cNvSpPr>
          <p:nvPr/>
        </p:nvSpPr>
        <p:spPr bwMode="auto">
          <a:xfrm>
            <a:off x="2061512" y="1645589"/>
            <a:ext cx="2789767" cy="600164"/>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任务名称：</a:t>
            </a:r>
            <a:r>
              <a:rPr kumimoji="0" lang="zh-CN" altLang="zh-CN" sz="1100" dirty="0">
                <a:solidFill>
                  <a:srgbClr val="FF0000"/>
                </a:solidFill>
                <a:latin typeface="微软雅黑" pitchFamily="34" charset="-122"/>
                <a:ea typeface="微软雅黑" pitchFamily="34" charset="-122"/>
              </a:rPr>
              <a:t>各级任务实施单位所承担任务的全称或规范简称</a:t>
            </a:r>
            <a:r>
              <a:rPr kumimoji="0" lang="zh-CN" altLang="en-US" sz="1100" dirty="0">
                <a:solidFill>
                  <a:srgbClr val="FF0000"/>
                </a:solidFill>
                <a:latin typeface="微软雅黑" pitchFamily="34" charset="-122"/>
                <a:ea typeface="微软雅黑" pitchFamily="34" charset="-122"/>
              </a:rPr>
              <a:t>，即本子课题</a:t>
            </a:r>
            <a:r>
              <a:rPr kumimoji="0" lang="en-US" altLang="zh-CN" sz="1100" dirty="0">
                <a:solidFill>
                  <a:srgbClr val="FF0000"/>
                </a:solidFill>
                <a:latin typeface="微软雅黑" pitchFamily="34" charset="-122"/>
                <a:ea typeface="微软雅黑" pitchFamily="34" charset="-122"/>
              </a:rPr>
              <a:t>/</a:t>
            </a:r>
            <a:r>
              <a:rPr kumimoji="0" lang="zh-CN" altLang="en-US" sz="1100" dirty="0">
                <a:solidFill>
                  <a:srgbClr val="FF0000"/>
                </a:solidFill>
                <a:latin typeface="微软雅黑" pitchFamily="34" charset="-122"/>
                <a:ea typeface="微软雅黑" pitchFamily="34" charset="-122"/>
              </a:rPr>
              <a:t>课题</a:t>
            </a:r>
            <a:r>
              <a:rPr kumimoji="0" lang="en-US" altLang="zh-CN" sz="1100" dirty="0">
                <a:solidFill>
                  <a:srgbClr val="FF0000"/>
                </a:solidFill>
                <a:latin typeface="微软雅黑" pitchFamily="34" charset="-122"/>
                <a:ea typeface="微软雅黑" pitchFamily="34" charset="-122"/>
              </a:rPr>
              <a:t>/</a:t>
            </a:r>
            <a:r>
              <a:rPr kumimoji="0" lang="zh-CN" altLang="en-US" sz="1100" dirty="0">
                <a:solidFill>
                  <a:srgbClr val="FF0000"/>
                </a:solidFill>
                <a:latin typeface="微软雅黑" pitchFamily="34" charset="-122"/>
                <a:ea typeface="微软雅黑" pitchFamily="34" charset="-122"/>
              </a:rPr>
              <a:t>项目名称。</a:t>
            </a:r>
          </a:p>
        </p:txBody>
      </p:sp>
      <p:cxnSp>
        <p:nvCxnSpPr>
          <p:cNvPr id="42" name="直接箭头连接符 41">
            <a:extLst>
              <a:ext uri="{FF2B5EF4-FFF2-40B4-BE49-F238E27FC236}">
                <a16:creationId xmlns:a16="http://schemas.microsoft.com/office/drawing/2014/main" xmlns="" id="{CD270773-57E9-4E3B-82A4-88B80E354089}"/>
              </a:ext>
            </a:extLst>
          </p:cNvPr>
          <p:cNvCxnSpPr/>
          <p:nvPr/>
        </p:nvCxnSpPr>
        <p:spPr bwMode="auto">
          <a:xfrm>
            <a:off x="5312169" y="2144757"/>
            <a:ext cx="0" cy="32385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接箭头连接符 42">
            <a:extLst>
              <a:ext uri="{FF2B5EF4-FFF2-40B4-BE49-F238E27FC236}">
                <a16:creationId xmlns:a16="http://schemas.microsoft.com/office/drawing/2014/main" xmlns="" id="{530CD38E-EAB3-4007-807F-EA2B536CC312}"/>
              </a:ext>
            </a:extLst>
          </p:cNvPr>
          <p:cNvCxnSpPr/>
          <p:nvPr/>
        </p:nvCxnSpPr>
        <p:spPr bwMode="auto">
          <a:xfrm>
            <a:off x="9173632" y="2140160"/>
            <a:ext cx="0" cy="28813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000" name="文本框 22"/>
          <p:cNvSpPr txBox="1">
            <a:spLocks noChangeArrowheads="1"/>
          </p:cNvSpPr>
          <p:nvPr/>
        </p:nvSpPr>
        <p:spPr bwMode="auto">
          <a:xfrm>
            <a:off x="5517249" y="6080000"/>
            <a:ext cx="1708149" cy="769441"/>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总件数：案卷内全部文件的件数之和，“载体形式”为“纸质和电子”的仅算</a:t>
            </a:r>
            <a:r>
              <a:rPr kumimoji="0" lang="en-US" altLang="zh-CN" sz="1100" dirty="0">
                <a:solidFill>
                  <a:srgbClr val="FF0000"/>
                </a:solidFill>
                <a:latin typeface="微软雅黑" pitchFamily="34" charset="-122"/>
                <a:ea typeface="微软雅黑" pitchFamily="34" charset="-122"/>
              </a:rPr>
              <a:t>1</a:t>
            </a:r>
            <a:r>
              <a:rPr kumimoji="0" lang="zh-CN" altLang="en-US" sz="1100" dirty="0">
                <a:solidFill>
                  <a:srgbClr val="FF0000"/>
                </a:solidFill>
                <a:latin typeface="微软雅黑" pitchFamily="34" charset="-122"/>
                <a:ea typeface="微软雅黑" pitchFamily="34" charset="-122"/>
              </a:rPr>
              <a:t>件。</a:t>
            </a:r>
          </a:p>
        </p:txBody>
      </p:sp>
      <p:cxnSp>
        <p:nvCxnSpPr>
          <p:cNvPr id="45" name="肘形连接符 44">
            <a:extLst>
              <a:ext uri="{FF2B5EF4-FFF2-40B4-BE49-F238E27FC236}">
                <a16:creationId xmlns:a16="http://schemas.microsoft.com/office/drawing/2014/main" xmlns="" id="{300219BD-D4DA-4DC5-AEEA-8569F72DE1F6}"/>
              </a:ext>
            </a:extLst>
          </p:cNvPr>
          <p:cNvCxnSpPr/>
          <p:nvPr/>
        </p:nvCxnSpPr>
        <p:spPr>
          <a:xfrm rot="5400000" flipH="1" flipV="1">
            <a:off x="5787479" y="5285915"/>
            <a:ext cx="923554" cy="664616"/>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002" name="文本框 22"/>
          <p:cNvSpPr txBox="1">
            <a:spLocks noChangeArrowheads="1"/>
          </p:cNvSpPr>
          <p:nvPr/>
        </p:nvSpPr>
        <p:spPr bwMode="auto">
          <a:xfrm>
            <a:off x="7318552" y="6206534"/>
            <a:ext cx="1116363" cy="600164"/>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pPr>
              <a:buFont typeface="Arial" charset="0"/>
              <a:buNone/>
            </a:pPr>
            <a:r>
              <a:rPr kumimoji="0" lang="zh-CN" altLang="en-US" sz="1100" dirty="0">
                <a:solidFill>
                  <a:srgbClr val="FF0000"/>
                </a:solidFill>
                <a:latin typeface="微软雅黑" pitchFamily="34" charset="-122"/>
                <a:ea typeface="微软雅黑" pitchFamily="34" charset="-122"/>
              </a:rPr>
              <a:t>总页数：案卷内全部文件的页数之和。</a:t>
            </a:r>
          </a:p>
        </p:txBody>
      </p:sp>
      <p:cxnSp>
        <p:nvCxnSpPr>
          <p:cNvPr id="49" name="肘形连接符 48">
            <a:extLst>
              <a:ext uri="{FF2B5EF4-FFF2-40B4-BE49-F238E27FC236}">
                <a16:creationId xmlns:a16="http://schemas.microsoft.com/office/drawing/2014/main" xmlns="" id="{B5C61CBF-FC5C-487A-B323-7219F1D9BACF}"/>
              </a:ext>
            </a:extLst>
          </p:cNvPr>
          <p:cNvCxnSpPr/>
          <p:nvPr/>
        </p:nvCxnSpPr>
        <p:spPr>
          <a:xfrm rot="16200000" flipV="1">
            <a:off x="6941148" y="5401750"/>
            <a:ext cx="990834" cy="538728"/>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肘形连接符 51">
            <a:extLst>
              <a:ext uri="{FF2B5EF4-FFF2-40B4-BE49-F238E27FC236}">
                <a16:creationId xmlns:a16="http://schemas.microsoft.com/office/drawing/2014/main" xmlns="" id="{08CEC48A-767A-4E30-87E6-7CB42AB9682B}"/>
              </a:ext>
            </a:extLst>
          </p:cNvPr>
          <p:cNvCxnSpPr/>
          <p:nvPr/>
        </p:nvCxnSpPr>
        <p:spPr>
          <a:xfrm rot="16200000" flipV="1">
            <a:off x="7992389" y="5291183"/>
            <a:ext cx="885052" cy="654081"/>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2005" name="文本框 22"/>
          <p:cNvSpPr txBox="1">
            <a:spLocks noChangeArrowheads="1"/>
          </p:cNvSpPr>
          <p:nvPr/>
        </p:nvSpPr>
        <p:spPr bwMode="auto">
          <a:xfrm>
            <a:off x="8624760" y="6092711"/>
            <a:ext cx="1035051" cy="769441"/>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起止年月：案卷内全部文件形成的最早和最晚日期。</a:t>
            </a:r>
          </a:p>
        </p:txBody>
      </p:sp>
      <p:cxnSp>
        <p:nvCxnSpPr>
          <p:cNvPr id="58" name="肘形连接符 57">
            <a:extLst>
              <a:ext uri="{FF2B5EF4-FFF2-40B4-BE49-F238E27FC236}">
                <a16:creationId xmlns:a16="http://schemas.microsoft.com/office/drawing/2014/main" xmlns="" id="{897DD433-CA12-4870-9354-658C2F93AD55}"/>
              </a:ext>
            </a:extLst>
          </p:cNvPr>
          <p:cNvCxnSpPr/>
          <p:nvPr/>
        </p:nvCxnSpPr>
        <p:spPr>
          <a:xfrm rot="16200000" flipV="1">
            <a:off x="9768739" y="5152148"/>
            <a:ext cx="924290" cy="894385"/>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a:extLst>
              <a:ext uri="{FF2B5EF4-FFF2-40B4-BE49-F238E27FC236}">
                <a16:creationId xmlns:a16="http://schemas.microsoft.com/office/drawing/2014/main" xmlns="" id="{F1D48099-357B-41D1-B4A6-A7A2B8DB8A31}"/>
              </a:ext>
            </a:extLst>
          </p:cNvPr>
          <p:cNvCxnSpPr/>
          <p:nvPr/>
        </p:nvCxnSpPr>
        <p:spPr bwMode="auto">
          <a:xfrm>
            <a:off x="3760741" y="2250350"/>
            <a:ext cx="0" cy="21825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 name="表格 1"/>
          <p:cNvGraphicFramePr>
            <a:graphicFrameLocks noGrp="1"/>
          </p:cNvGraphicFramePr>
          <p:nvPr>
            <p:extLst>
              <p:ext uri="{D42A27DB-BD31-4B8C-83A1-F6EECF244321}">
                <p14:modId xmlns:p14="http://schemas.microsoft.com/office/powerpoint/2010/main" val="3549739089"/>
              </p:ext>
            </p:extLst>
          </p:nvPr>
        </p:nvGraphicFramePr>
        <p:xfrm>
          <a:off x="1488174" y="2456034"/>
          <a:ext cx="9766299" cy="2691154"/>
        </p:xfrm>
        <a:graphic>
          <a:graphicData uri="http://schemas.openxmlformats.org/drawingml/2006/table">
            <a:tbl>
              <a:tblPr>
                <a:tableStyleId>{5C22544A-7EE6-4342-B048-85BDC9FD1C3A}</a:tableStyleId>
              </a:tblPr>
              <a:tblGrid>
                <a:gridCol w="304721">
                  <a:extLst>
                    <a:ext uri="{9D8B030D-6E8A-4147-A177-3AD203B41FA5}">
                      <a16:colId xmlns:a16="http://schemas.microsoft.com/office/drawing/2014/main" xmlns="" val="20000"/>
                    </a:ext>
                  </a:extLst>
                </a:gridCol>
                <a:gridCol w="765611">
                  <a:extLst>
                    <a:ext uri="{9D8B030D-6E8A-4147-A177-3AD203B41FA5}">
                      <a16:colId xmlns:a16="http://schemas.microsoft.com/office/drawing/2014/main" xmlns="" val="20001"/>
                    </a:ext>
                  </a:extLst>
                </a:gridCol>
                <a:gridCol w="725616">
                  <a:extLst>
                    <a:ext uri="{9D8B030D-6E8A-4147-A177-3AD203B41FA5}">
                      <a16:colId xmlns:a16="http://schemas.microsoft.com/office/drawing/2014/main" xmlns="" val="20002"/>
                    </a:ext>
                  </a:extLst>
                </a:gridCol>
                <a:gridCol w="966854">
                  <a:extLst>
                    <a:ext uri="{9D8B030D-6E8A-4147-A177-3AD203B41FA5}">
                      <a16:colId xmlns:a16="http://schemas.microsoft.com/office/drawing/2014/main" xmlns="" val="20003"/>
                    </a:ext>
                  </a:extLst>
                </a:gridCol>
                <a:gridCol w="1994016">
                  <a:extLst>
                    <a:ext uri="{9D8B030D-6E8A-4147-A177-3AD203B41FA5}">
                      <a16:colId xmlns:a16="http://schemas.microsoft.com/office/drawing/2014/main" xmlns="" val="20004"/>
                    </a:ext>
                  </a:extLst>
                </a:gridCol>
                <a:gridCol w="606267">
                  <a:extLst>
                    <a:ext uri="{9D8B030D-6E8A-4147-A177-3AD203B41FA5}">
                      <a16:colId xmlns:a16="http://schemas.microsoft.com/office/drawing/2014/main" xmlns="" val="20005"/>
                    </a:ext>
                  </a:extLst>
                </a:gridCol>
                <a:gridCol w="612222">
                  <a:extLst>
                    <a:ext uri="{9D8B030D-6E8A-4147-A177-3AD203B41FA5}">
                      <a16:colId xmlns:a16="http://schemas.microsoft.com/office/drawing/2014/main" xmlns="" val="20006"/>
                    </a:ext>
                  </a:extLst>
                </a:gridCol>
                <a:gridCol w="815546">
                  <a:extLst>
                    <a:ext uri="{9D8B030D-6E8A-4147-A177-3AD203B41FA5}">
                      <a16:colId xmlns:a16="http://schemas.microsoft.com/office/drawing/2014/main" xmlns="" val="20007"/>
                    </a:ext>
                  </a:extLst>
                </a:gridCol>
                <a:gridCol w="691978">
                  <a:extLst>
                    <a:ext uri="{9D8B030D-6E8A-4147-A177-3AD203B41FA5}">
                      <a16:colId xmlns:a16="http://schemas.microsoft.com/office/drawing/2014/main" xmlns="" val="20008"/>
                    </a:ext>
                  </a:extLst>
                </a:gridCol>
                <a:gridCol w="565605">
                  <a:extLst>
                    <a:ext uri="{9D8B030D-6E8A-4147-A177-3AD203B41FA5}">
                      <a16:colId xmlns:a16="http://schemas.microsoft.com/office/drawing/2014/main" xmlns="" val="20009"/>
                    </a:ext>
                  </a:extLst>
                </a:gridCol>
                <a:gridCol w="519930">
                  <a:extLst>
                    <a:ext uri="{9D8B030D-6E8A-4147-A177-3AD203B41FA5}">
                      <a16:colId xmlns:a16="http://schemas.microsoft.com/office/drawing/2014/main" xmlns="" val="20010"/>
                    </a:ext>
                  </a:extLst>
                </a:gridCol>
                <a:gridCol w="606267">
                  <a:extLst>
                    <a:ext uri="{9D8B030D-6E8A-4147-A177-3AD203B41FA5}">
                      <a16:colId xmlns:a16="http://schemas.microsoft.com/office/drawing/2014/main" xmlns="" val="20011"/>
                    </a:ext>
                  </a:extLst>
                </a:gridCol>
                <a:gridCol w="591666">
                  <a:extLst>
                    <a:ext uri="{9D8B030D-6E8A-4147-A177-3AD203B41FA5}">
                      <a16:colId xmlns:a16="http://schemas.microsoft.com/office/drawing/2014/main" xmlns="" val="20012"/>
                    </a:ext>
                  </a:extLst>
                </a:gridCol>
              </a:tblGrid>
              <a:tr h="472464">
                <a:tc>
                  <a:txBody>
                    <a:bodyPr/>
                    <a:lstStyle/>
                    <a:p>
                      <a:pPr algn="ctr">
                        <a:spcAft>
                          <a:spcPts val="0"/>
                        </a:spcAft>
                      </a:pPr>
                      <a:r>
                        <a:rPr lang="zh-CN" sz="1200" kern="0" dirty="0">
                          <a:effectLst/>
                        </a:rPr>
                        <a:t>序号</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先导专项档号</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立档单位档号</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任务名称</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dirty="0">
                          <a:effectLst/>
                        </a:rPr>
                        <a:t>案卷题名</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总件数</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总页数</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dirty="0">
                          <a:effectLst/>
                        </a:rPr>
                        <a:t>起始</a:t>
                      </a:r>
                      <a:endParaRPr lang="zh-CN" sz="1050" kern="100" dirty="0">
                        <a:effectLst/>
                      </a:endParaRPr>
                    </a:p>
                    <a:p>
                      <a:pPr algn="ctr">
                        <a:spcAft>
                          <a:spcPts val="0"/>
                        </a:spcAft>
                      </a:pPr>
                      <a:r>
                        <a:rPr lang="zh-CN" sz="1200" kern="0" dirty="0">
                          <a:effectLst/>
                        </a:rPr>
                        <a:t>日期</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zh-CN" sz="1200" kern="0" dirty="0">
                          <a:effectLst/>
                        </a:rPr>
                        <a:t>终止</a:t>
                      </a:r>
                      <a:endParaRPr lang="zh-CN" sz="1050" kern="100" dirty="0">
                        <a:effectLst/>
                      </a:endParaRPr>
                    </a:p>
                    <a:p>
                      <a:pPr algn="ctr">
                        <a:spcAft>
                          <a:spcPts val="0"/>
                        </a:spcAft>
                      </a:pPr>
                      <a:r>
                        <a:rPr lang="zh-CN" sz="1200" kern="0" dirty="0">
                          <a:effectLst/>
                        </a:rPr>
                        <a:t>日期</a:t>
                      </a:r>
                      <a:endParaRPr lang="zh-CN" sz="1050" kern="100" dirty="0">
                        <a:effectLst/>
                        <a:latin typeface="等线"/>
                        <a:ea typeface="等线"/>
                        <a:cs typeface="Times New Roman"/>
                      </a:endParaRPr>
                    </a:p>
                  </a:txBody>
                  <a:tcPr marL="68580" marR="68580" marT="0" marB="0"/>
                </a:tc>
                <a:tc>
                  <a:txBody>
                    <a:bodyPr/>
                    <a:lstStyle/>
                    <a:p>
                      <a:pPr algn="ctr">
                        <a:spcAft>
                          <a:spcPts val="0"/>
                        </a:spcAft>
                      </a:pPr>
                      <a:r>
                        <a:rPr lang="zh-CN" sz="1200" kern="0">
                          <a:effectLst/>
                        </a:rPr>
                        <a:t>保管</a:t>
                      </a:r>
                      <a:endParaRPr lang="zh-CN" sz="1050" kern="100">
                        <a:effectLst/>
                      </a:endParaRPr>
                    </a:p>
                    <a:p>
                      <a:pPr algn="ctr">
                        <a:spcAft>
                          <a:spcPts val="0"/>
                        </a:spcAft>
                      </a:pPr>
                      <a:r>
                        <a:rPr lang="zh-CN" sz="1200" kern="0">
                          <a:effectLst/>
                        </a:rPr>
                        <a:t>期限</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dirty="0">
                          <a:effectLst/>
                        </a:rPr>
                        <a:t>密级</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保密</a:t>
                      </a:r>
                      <a:endParaRPr lang="zh-CN" sz="1050" kern="100">
                        <a:effectLst/>
                      </a:endParaRPr>
                    </a:p>
                    <a:p>
                      <a:pPr algn="ctr">
                        <a:spcAft>
                          <a:spcPts val="0"/>
                        </a:spcAft>
                      </a:pPr>
                      <a:r>
                        <a:rPr lang="zh-CN" sz="1200" kern="0">
                          <a:effectLst/>
                        </a:rPr>
                        <a:t>期限</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备注</a:t>
                      </a:r>
                      <a:endParaRPr lang="zh-CN" sz="1050" kern="100">
                        <a:effectLst/>
                        <a:latin typeface="等线"/>
                        <a:ea typeface="等线"/>
                        <a:cs typeface="Times New Roman"/>
                      </a:endParaRPr>
                    </a:p>
                  </a:txBody>
                  <a:tcPr marL="68580" marR="68580" marT="0" marB="0" anchor="ctr"/>
                </a:tc>
                <a:extLst>
                  <a:ext uri="{0D108BD9-81ED-4DB2-BD59-A6C34878D82A}">
                    <a16:rowId xmlns:a16="http://schemas.microsoft.com/office/drawing/2014/main" xmlns="" val="10000"/>
                  </a:ext>
                </a:extLst>
              </a:tr>
              <a:tr h="763270">
                <a:tc>
                  <a:txBody>
                    <a:bodyPr/>
                    <a:lstStyle/>
                    <a:p>
                      <a:pPr algn="just">
                        <a:spcAft>
                          <a:spcPts val="0"/>
                        </a:spcAft>
                      </a:pPr>
                      <a:r>
                        <a:rPr lang="en-US" sz="1000" kern="0" dirty="0">
                          <a:effectLst/>
                        </a:rPr>
                        <a:t> </a:t>
                      </a:r>
                      <a:endParaRPr lang="zh-CN" sz="1050" kern="100" dirty="0">
                        <a:effectLst/>
                      </a:endParaRPr>
                    </a:p>
                    <a:p>
                      <a:pPr algn="just">
                        <a:spcAft>
                          <a:spcPts val="0"/>
                        </a:spcAft>
                      </a:pPr>
                      <a:r>
                        <a:rPr lang="en-US" sz="1000" kern="0" dirty="0">
                          <a:effectLst/>
                        </a:rPr>
                        <a:t>0001</a:t>
                      </a:r>
                      <a:endParaRPr lang="zh-CN" sz="1050" kern="100" dirty="0">
                        <a:effectLst/>
                        <a:latin typeface="等线"/>
                        <a:ea typeface="等线"/>
                        <a:cs typeface="Times New Roman"/>
                      </a:endParaRPr>
                    </a:p>
                  </a:txBody>
                  <a:tcPr marL="68580" marR="68580" marT="0" marB="0"/>
                </a:tc>
                <a:tc>
                  <a:txBody>
                    <a:bodyPr/>
                    <a:lstStyle/>
                    <a:p>
                      <a:pPr algn="just">
                        <a:spcAft>
                          <a:spcPts val="0"/>
                        </a:spcAft>
                      </a:pPr>
                      <a:r>
                        <a:rPr lang="en-US" sz="1000" kern="0">
                          <a:effectLst/>
                        </a:rPr>
                        <a:t>KY-XDB37010101-0001</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dirty="0">
                          <a:effectLst/>
                        </a:rPr>
                        <a:t> </a:t>
                      </a:r>
                      <a:endParaRPr lang="zh-CN" sz="1050" kern="100" dirty="0">
                        <a:effectLst/>
                      </a:endParaRPr>
                    </a:p>
                    <a:p>
                      <a:pPr algn="just">
                        <a:spcAft>
                          <a:spcPts val="0"/>
                        </a:spcAft>
                      </a:pPr>
                      <a:r>
                        <a:rPr lang="en-US" sz="1000" kern="0" dirty="0">
                          <a:effectLst/>
                        </a:rPr>
                        <a:t>XXXXX</a:t>
                      </a:r>
                      <a:endParaRPr lang="zh-CN" sz="1050" kern="100" dirty="0">
                        <a:effectLst/>
                        <a:latin typeface="等线"/>
                        <a:ea typeface="等线"/>
                        <a:cs typeface="Times New Roman"/>
                      </a:endParaRPr>
                    </a:p>
                  </a:txBody>
                  <a:tcPr marL="68580" marR="68580" marT="0" marB="0"/>
                </a:tc>
                <a:tc>
                  <a:txBody>
                    <a:bodyPr/>
                    <a:lstStyle/>
                    <a:p>
                      <a:pPr algn="just">
                        <a:spcAft>
                          <a:spcPts val="0"/>
                        </a:spcAft>
                      </a:pPr>
                      <a:r>
                        <a:rPr lang="zh-CN" sz="1000" kern="0">
                          <a:effectLst/>
                        </a:rPr>
                        <a:t>归档说明书、子课题重点任务申请书、任务书、年度工作计划书、年度工作预算书、年度工作报告等</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endParaRPr>
                    </a:p>
                    <a:p>
                      <a:pPr algn="just">
                        <a:spcAft>
                          <a:spcPts val="0"/>
                        </a:spcAft>
                      </a:pPr>
                      <a:r>
                        <a:rPr lang="en-US" sz="1000" kern="0">
                          <a:effectLst/>
                        </a:rPr>
                        <a:t>10</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endParaRPr>
                    </a:p>
                    <a:p>
                      <a:pPr algn="just">
                        <a:spcAft>
                          <a:spcPts val="0"/>
                        </a:spcAft>
                      </a:pPr>
                      <a:r>
                        <a:rPr lang="en-US" sz="1000" kern="0">
                          <a:effectLst/>
                        </a:rPr>
                        <a:t>35</a:t>
                      </a:r>
                      <a:endParaRPr lang="zh-CN" sz="1050" kern="100">
                        <a:effectLst/>
                        <a:latin typeface="等线"/>
                        <a:ea typeface="等线"/>
                        <a:cs typeface="Times New Roman"/>
                      </a:endParaRPr>
                    </a:p>
                  </a:txBody>
                  <a:tcPr marL="68580" marR="68580" marT="0" marB="0"/>
                </a:tc>
                <a:tc>
                  <a:txBody>
                    <a:bodyPr/>
                    <a:lstStyle/>
                    <a:p>
                      <a:pPr indent="127000" algn="just">
                        <a:spcAft>
                          <a:spcPts val="0"/>
                        </a:spcAft>
                      </a:pPr>
                      <a:r>
                        <a:rPr lang="en-US" sz="1000" kern="0" dirty="0">
                          <a:effectLst/>
                        </a:rPr>
                        <a:t> </a:t>
                      </a:r>
                      <a:endParaRPr lang="zh-CN" sz="1050" kern="100" dirty="0">
                        <a:effectLst/>
                      </a:endParaRPr>
                    </a:p>
                    <a:p>
                      <a:pPr indent="127000" algn="just">
                        <a:spcAft>
                          <a:spcPts val="0"/>
                        </a:spcAft>
                      </a:pPr>
                      <a:r>
                        <a:rPr lang="en-US" sz="1000" kern="0" dirty="0">
                          <a:effectLst/>
                        </a:rPr>
                        <a:t>20190101</a:t>
                      </a:r>
                      <a:endParaRPr lang="zh-CN" sz="1050" kern="100" dirty="0">
                        <a:effectLst/>
                        <a:latin typeface="等线"/>
                        <a:ea typeface="等线"/>
                        <a:cs typeface="Times New Roman"/>
                      </a:endParaRPr>
                    </a:p>
                  </a:txBody>
                  <a:tcPr marL="68580" marR="68580" marT="0" marB="0"/>
                </a:tc>
                <a:tc>
                  <a:txBody>
                    <a:bodyPr/>
                    <a:lstStyle/>
                    <a:p>
                      <a:pPr algn="just">
                        <a:spcAft>
                          <a:spcPts val="0"/>
                        </a:spcAft>
                      </a:pPr>
                      <a:r>
                        <a:rPr lang="en-US" sz="1000" kern="0" dirty="0">
                          <a:effectLst/>
                        </a:rPr>
                        <a:t> </a:t>
                      </a:r>
                      <a:endParaRPr lang="zh-CN" sz="1050" kern="100" dirty="0">
                        <a:effectLst/>
                      </a:endParaRPr>
                    </a:p>
                    <a:p>
                      <a:pPr algn="just">
                        <a:spcAft>
                          <a:spcPts val="0"/>
                        </a:spcAft>
                      </a:pPr>
                      <a:r>
                        <a:rPr lang="en-US" sz="1000" kern="0" dirty="0">
                          <a:effectLst/>
                        </a:rPr>
                        <a:t>20221231</a:t>
                      </a:r>
                      <a:endParaRPr lang="zh-CN" sz="1050" kern="100" dirty="0">
                        <a:effectLst/>
                        <a:latin typeface="等线"/>
                        <a:ea typeface="等线"/>
                        <a:cs typeface="Times New Roman"/>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extLst>
                  <a:ext uri="{0D108BD9-81ED-4DB2-BD59-A6C34878D82A}">
                    <a16:rowId xmlns:a16="http://schemas.microsoft.com/office/drawing/2014/main" xmlns="" val="10001"/>
                  </a:ext>
                </a:extLst>
              </a:tr>
              <a:tr h="485140">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indent="127000"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extLst>
                  <a:ext uri="{0D108BD9-81ED-4DB2-BD59-A6C34878D82A}">
                    <a16:rowId xmlns:a16="http://schemas.microsoft.com/office/drawing/2014/main" xmlns="" val="10002"/>
                  </a:ext>
                </a:extLst>
              </a:tr>
              <a:tr h="485140">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indent="127000"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extLst>
                  <a:ext uri="{0D108BD9-81ED-4DB2-BD59-A6C34878D82A}">
                    <a16:rowId xmlns:a16="http://schemas.microsoft.com/office/drawing/2014/main" xmlns="" val="10003"/>
                  </a:ext>
                </a:extLst>
              </a:tr>
              <a:tr h="485140">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tc>
                <a:tc>
                  <a:txBody>
                    <a:bodyPr/>
                    <a:lstStyle/>
                    <a:p>
                      <a:pPr indent="127000" algn="just">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tc>
                <a:tc>
                  <a:txBody>
                    <a:bodyPr/>
                    <a:lstStyle/>
                    <a:p>
                      <a:pPr algn="just">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tc>
                <a:extLst>
                  <a:ext uri="{0D108BD9-81ED-4DB2-BD59-A6C34878D82A}">
                    <a16:rowId xmlns:a16="http://schemas.microsoft.com/office/drawing/2014/main" xmlns="" val="10004"/>
                  </a:ext>
                </a:extLst>
              </a:tr>
            </a:tbl>
          </a:graphicData>
        </a:graphic>
      </p:graphicFrame>
      <p:sp>
        <p:nvSpPr>
          <p:cNvPr id="3" name="TextBox 2"/>
          <p:cNvSpPr txBox="1"/>
          <p:nvPr/>
        </p:nvSpPr>
        <p:spPr>
          <a:xfrm>
            <a:off x="4444283" y="1244403"/>
            <a:ext cx="1927041" cy="369332"/>
          </a:xfrm>
          <a:prstGeom prst="rect">
            <a:avLst/>
          </a:prstGeom>
          <a:noFill/>
        </p:spPr>
        <p:txBody>
          <a:bodyPr wrap="square" rtlCol="0">
            <a:spAutoFit/>
          </a:bodyPr>
          <a:lstStyle/>
          <a:p>
            <a:pPr algn="ctr"/>
            <a:r>
              <a:rPr lang="zh-CN" altLang="zh-CN" kern="100" spc="-50" dirty="0">
                <a:latin typeface="Calibri" panose="020F0502020204030204" pitchFamily="34" charset="0"/>
                <a:ea typeface="黑体" panose="02010609060101010101" pitchFamily="49" charset="-122"/>
                <a:cs typeface="Times New Roman" panose="02020603050405020304" pitchFamily="18" charset="0"/>
              </a:rPr>
              <a:t>案 卷 目 录</a:t>
            </a:r>
            <a:endParaRPr lang="zh-CN" altLang="en-US" kern="100" spc="-50" dirty="0">
              <a:latin typeface="Calibri" panose="020F0502020204030204" pitchFamily="34" charset="0"/>
              <a:ea typeface="黑体" panose="02010609060101010101" pitchFamily="49" charset="-122"/>
              <a:cs typeface="Times New Roman" panose="02020603050405020304" pitchFamily="18" charset="0"/>
            </a:endParaRPr>
          </a:p>
        </p:txBody>
      </p:sp>
      <p:cxnSp>
        <p:nvCxnSpPr>
          <p:cNvPr id="60" name="肘形连接符 59">
            <a:extLst>
              <a:ext uri="{FF2B5EF4-FFF2-40B4-BE49-F238E27FC236}">
                <a16:creationId xmlns:a16="http://schemas.microsoft.com/office/drawing/2014/main" xmlns="" id="{08CEC48A-767A-4E30-87E6-7CB42AB9682B}"/>
              </a:ext>
            </a:extLst>
          </p:cNvPr>
          <p:cNvCxnSpPr/>
          <p:nvPr/>
        </p:nvCxnSpPr>
        <p:spPr>
          <a:xfrm rot="16200000" flipV="1">
            <a:off x="8699760" y="5295088"/>
            <a:ext cx="885052" cy="654081"/>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文本框 22"/>
          <p:cNvSpPr txBox="1">
            <a:spLocks noChangeArrowheads="1"/>
          </p:cNvSpPr>
          <p:nvPr/>
        </p:nvSpPr>
        <p:spPr bwMode="auto">
          <a:xfrm>
            <a:off x="324952" y="1582711"/>
            <a:ext cx="1491692" cy="600164"/>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pPr>
              <a:buFont typeface="Arial" charset="0"/>
              <a:buNone/>
            </a:pPr>
            <a:r>
              <a:rPr kumimoji="0" lang="zh-CN" altLang="en-US" sz="1100" dirty="0">
                <a:solidFill>
                  <a:srgbClr val="FF0000"/>
                </a:solidFill>
                <a:latin typeface="微软雅黑" pitchFamily="34" charset="-122"/>
                <a:ea typeface="微软雅黑" pitchFamily="34" charset="-122"/>
              </a:rPr>
              <a:t>序号：</a:t>
            </a:r>
            <a:r>
              <a:rPr kumimoji="0" lang="zh-CN" altLang="zh-CN" sz="1100" dirty="0">
                <a:solidFill>
                  <a:srgbClr val="FF0000"/>
                </a:solidFill>
                <a:latin typeface="微软雅黑" pitchFamily="34" charset="-122"/>
                <a:ea typeface="微软雅黑" pitchFamily="34" charset="-122"/>
              </a:rPr>
              <a:t>案卷的流水顺序号。以卷为单位，从“</a:t>
            </a:r>
            <a:r>
              <a:rPr kumimoji="0" lang="en-US" altLang="zh-CN" sz="1100" dirty="0">
                <a:solidFill>
                  <a:srgbClr val="FF0000"/>
                </a:solidFill>
                <a:latin typeface="微软雅黑" pitchFamily="34" charset="-122"/>
                <a:ea typeface="微软雅黑" pitchFamily="34" charset="-122"/>
              </a:rPr>
              <a:t>0001</a:t>
            </a:r>
            <a:r>
              <a:rPr kumimoji="0" lang="zh-CN" altLang="zh-CN" sz="1100" dirty="0">
                <a:solidFill>
                  <a:srgbClr val="FF0000"/>
                </a:solidFill>
                <a:latin typeface="微软雅黑" pitchFamily="34" charset="-122"/>
                <a:ea typeface="微软雅黑" pitchFamily="34" charset="-122"/>
              </a:rPr>
              <a:t>”依次标注</a:t>
            </a:r>
            <a:r>
              <a:rPr kumimoji="0" lang="zh-CN" altLang="en-US" sz="1100" dirty="0">
                <a:solidFill>
                  <a:srgbClr val="FF0000"/>
                </a:solidFill>
                <a:latin typeface="微软雅黑" pitchFamily="34" charset="-122"/>
                <a:ea typeface="微软雅黑" pitchFamily="34" charset="-122"/>
              </a:rPr>
              <a:t>。</a:t>
            </a:r>
          </a:p>
        </p:txBody>
      </p:sp>
      <p:cxnSp>
        <p:nvCxnSpPr>
          <p:cNvPr id="26" name="直接箭头连接符 25">
            <a:extLst>
              <a:ext uri="{FF2B5EF4-FFF2-40B4-BE49-F238E27FC236}">
                <a16:creationId xmlns:a16="http://schemas.microsoft.com/office/drawing/2014/main" xmlns="" id="{530CD38E-EAB3-4007-807F-EA2B536CC312}"/>
              </a:ext>
            </a:extLst>
          </p:cNvPr>
          <p:cNvCxnSpPr/>
          <p:nvPr/>
        </p:nvCxnSpPr>
        <p:spPr bwMode="auto">
          <a:xfrm>
            <a:off x="1625424" y="2210412"/>
            <a:ext cx="0" cy="28813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33590" y="2229740"/>
            <a:ext cx="10784186" cy="276999"/>
          </a:xfrm>
          <a:prstGeom prst="rect">
            <a:avLst/>
          </a:prstGeom>
          <a:noFill/>
        </p:spPr>
        <p:txBody>
          <a:bodyPr wrap="square" rtlCol="0">
            <a:spAutoFit/>
          </a:bodyPr>
          <a:lstStyle/>
          <a:p>
            <a:pPr algn="ctr"/>
            <a:r>
              <a:rPr lang="en-US" altLang="zh-CN" sz="1200" kern="0" dirty="0">
                <a:solidFill>
                  <a:schemeClr val="dk1"/>
                </a:solidFill>
              </a:rPr>
              <a:t>                                                                                                     </a:t>
            </a:r>
            <a:r>
              <a:rPr lang="zh-CN" altLang="zh-CN" sz="1200" kern="0" dirty="0">
                <a:solidFill>
                  <a:schemeClr val="dk1"/>
                </a:solidFill>
              </a:rPr>
              <a:t>共</a:t>
            </a:r>
            <a:r>
              <a:rPr lang="en-US" altLang="zh-CN" sz="1200" kern="0" dirty="0">
                <a:solidFill>
                  <a:schemeClr val="dk1"/>
                </a:solidFill>
              </a:rPr>
              <a:t>   </a:t>
            </a:r>
            <a:r>
              <a:rPr lang="zh-CN" altLang="zh-CN" sz="1200" kern="0" dirty="0">
                <a:solidFill>
                  <a:schemeClr val="dk1"/>
                </a:solidFill>
              </a:rPr>
              <a:t>页 第</a:t>
            </a:r>
            <a:r>
              <a:rPr lang="en-US" altLang="zh-CN" sz="1200" kern="0" dirty="0">
                <a:solidFill>
                  <a:schemeClr val="dk1"/>
                </a:solidFill>
              </a:rPr>
              <a:t>   </a:t>
            </a:r>
            <a:r>
              <a:rPr lang="zh-CN" altLang="zh-CN" sz="1200" kern="0" dirty="0">
                <a:solidFill>
                  <a:schemeClr val="dk1"/>
                </a:solidFill>
              </a:rPr>
              <a:t>页</a:t>
            </a:r>
            <a:r>
              <a:rPr lang="en-US" altLang="zh-CN" sz="1200" kern="0" dirty="0">
                <a:solidFill>
                  <a:schemeClr val="dk1"/>
                </a:solidFill>
              </a:rPr>
              <a:t> </a:t>
            </a:r>
            <a:endParaRPr lang="zh-CN" altLang="zh-CN" sz="1200" kern="0" dirty="0">
              <a:solidFill>
                <a:schemeClr val="dk1"/>
              </a:solidFill>
            </a:endParaRPr>
          </a:p>
        </p:txBody>
      </p:sp>
    </p:spTree>
    <p:extLst>
      <p:ext uri="{BB962C8B-B14F-4D97-AF65-F5344CB8AC3E}">
        <p14:creationId xmlns:p14="http://schemas.microsoft.com/office/powerpoint/2010/main" val="28286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a:extLst>
              <a:ext uri="{FF2B5EF4-FFF2-40B4-BE49-F238E27FC236}">
                <a16:creationId xmlns:a16="http://schemas.microsoft.com/office/drawing/2014/main" xmlns="" id="{CA758EF2-4B7F-4E16-A604-CE54FCAD4AE0}"/>
              </a:ext>
            </a:extLst>
          </p:cNvPr>
          <p:cNvSpPr/>
          <p:nvPr/>
        </p:nvSpPr>
        <p:spPr>
          <a:xfrm>
            <a:off x="988107" y="550880"/>
            <a:ext cx="6439583" cy="646331"/>
          </a:xfrm>
          <a:prstGeom prst="rect">
            <a:avLst/>
          </a:prstGeom>
        </p:spPr>
        <p:txBody>
          <a:bodyPr wrap="none">
            <a:spAutoFit/>
          </a:bodyPr>
          <a:lstStyle/>
          <a:p>
            <a:pPr>
              <a:spcBef>
                <a:spcPct val="0"/>
              </a:spcBef>
            </a:pPr>
            <a:r>
              <a:rPr lang="zh-CN" altLang="en-US" sz="3600" b="1" dirty="0">
                <a:solidFill>
                  <a:srgbClr val="000000"/>
                </a:solidFill>
                <a:latin typeface="幼圆" pitchFamily="49" charset="-122"/>
                <a:ea typeface="幼圆" pitchFamily="49" charset="-122"/>
                <a:sym typeface="Arial" panose="020B0604020202020204" pitchFamily="34" charset="0"/>
              </a:rPr>
              <a:t>科研课题文件的整理</a:t>
            </a:r>
            <a:r>
              <a:rPr lang="en-US" altLang="zh-CN" sz="3600" b="1" dirty="0">
                <a:solidFill>
                  <a:srgbClr val="000000"/>
                </a:solidFill>
                <a:latin typeface="幼圆" pitchFamily="49" charset="-122"/>
                <a:ea typeface="幼圆" pitchFamily="49" charset="-122"/>
                <a:sym typeface="Arial" panose="020B0604020202020204" pitchFamily="34" charset="0"/>
              </a:rPr>
              <a:t>-</a:t>
            </a:r>
            <a:r>
              <a:rPr lang="zh-CN" altLang="en-US" sz="3600" b="1" dirty="0">
                <a:solidFill>
                  <a:srgbClr val="000000"/>
                </a:solidFill>
                <a:latin typeface="幼圆" pitchFamily="49" charset="-122"/>
                <a:ea typeface="幼圆" pitchFamily="49" charset="-122"/>
                <a:sym typeface="Arial" panose="020B0604020202020204" pitchFamily="34" charset="0"/>
              </a:rPr>
              <a:t>卷内目录</a:t>
            </a:r>
          </a:p>
        </p:txBody>
      </p:sp>
      <p:sp>
        <p:nvSpPr>
          <p:cNvPr id="13" name="矩形 12">
            <a:extLst>
              <a:ext uri="{FF2B5EF4-FFF2-40B4-BE49-F238E27FC236}">
                <a16:creationId xmlns:a16="http://schemas.microsoft.com/office/drawing/2014/main" xmlns="" id="{631887A4-25F0-428C-9981-A338235826A7}"/>
              </a:ext>
            </a:extLst>
          </p:cNvPr>
          <p:cNvSpPr/>
          <p:nvPr/>
        </p:nvSpPr>
        <p:spPr>
          <a:xfrm>
            <a:off x="986651" y="1495538"/>
            <a:ext cx="3746538" cy="369332"/>
          </a:xfrm>
          <a:prstGeom prst="rect">
            <a:avLst/>
          </a:prstGeom>
        </p:spPr>
        <p:txBody>
          <a:bodyPr wrap="none">
            <a:spAutoFit/>
          </a:bodyPr>
          <a:lstStyle/>
          <a:p>
            <a:r>
              <a:rPr lang="en-US" altLang="zh-CN" dirty="0">
                <a:solidFill>
                  <a:srgbClr val="000000"/>
                </a:solidFill>
                <a:latin typeface="微软雅黑" panose="020B0503020204020204" pitchFamily="34" charset="-122"/>
                <a:ea typeface="微软雅黑" panose="020B0503020204020204" pitchFamily="34" charset="-122"/>
                <a:sym typeface="Times New Roman" panose="02020603050405020304" pitchFamily="18" charset="0"/>
              </a:rPr>
              <a:t>KY-XDB37010101-0001</a:t>
            </a:r>
            <a:r>
              <a:rPr lang="zh-CN" altLang="en-US" dirty="0">
                <a:solidFill>
                  <a:srgbClr val="000000"/>
                </a:solidFill>
                <a:latin typeface="微软雅黑" panose="020B0503020204020204" pitchFamily="34" charset="-122"/>
                <a:ea typeface="微软雅黑" panose="020B0503020204020204" pitchFamily="34" charset="-122"/>
                <a:sym typeface="Times New Roman" panose="02020603050405020304" pitchFamily="18" charset="0"/>
              </a:rPr>
              <a:t>卷内目录</a:t>
            </a:r>
            <a:endParaRPr lang="zh-CN" altLang="en-US" dirty="0"/>
          </a:p>
        </p:txBody>
      </p:sp>
      <p:sp>
        <p:nvSpPr>
          <p:cNvPr id="14" name="矩形 13">
            <a:extLst>
              <a:ext uri="{FF2B5EF4-FFF2-40B4-BE49-F238E27FC236}">
                <a16:creationId xmlns:a16="http://schemas.microsoft.com/office/drawing/2014/main" xmlns="" id="{70A0BBC3-A23D-4C61-8951-EE1ABF623B9F}"/>
              </a:ext>
            </a:extLst>
          </p:cNvPr>
          <p:cNvSpPr/>
          <p:nvPr/>
        </p:nvSpPr>
        <p:spPr>
          <a:xfrm>
            <a:off x="5485094" y="1940064"/>
            <a:ext cx="1221809" cy="369332"/>
          </a:xfrm>
          <a:prstGeom prst="rect">
            <a:avLst/>
          </a:prstGeom>
        </p:spPr>
        <p:txBody>
          <a:bodyPr wrap="none">
            <a:spAutoFit/>
          </a:bodyPr>
          <a:lstStyle/>
          <a:p>
            <a:pPr algn="ctr">
              <a:spcAft>
                <a:spcPts val="0"/>
              </a:spcAft>
            </a:pPr>
            <a:r>
              <a:rPr lang="zh-CN" altLang="zh-CN" kern="100" spc="-50" dirty="0">
                <a:latin typeface="Calibri" panose="020F0502020204030204" pitchFamily="34" charset="0"/>
                <a:ea typeface="黑体" panose="02010609060101010101" pitchFamily="49" charset="-122"/>
                <a:cs typeface="Times New Roman" panose="02020603050405020304" pitchFamily="18" charset="0"/>
              </a:rPr>
              <a:t>卷 内 目 录</a:t>
            </a:r>
            <a:endParaRPr lang="zh-CN" altLang="zh-CN" sz="1100" kern="100" spc="-5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5" name="文本框 18">
            <a:extLst>
              <a:ext uri="{FF2B5EF4-FFF2-40B4-BE49-F238E27FC236}">
                <a16:creationId xmlns:a16="http://schemas.microsoft.com/office/drawing/2014/main" xmlns="" id="{4280E1E3-3432-434B-B4DD-B1559CF2EE64}"/>
              </a:ext>
            </a:extLst>
          </p:cNvPr>
          <p:cNvSpPr txBox="1">
            <a:spLocks noChangeArrowheads="1"/>
          </p:cNvSpPr>
          <p:nvPr/>
        </p:nvSpPr>
        <p:spPr bwMode="auto">
          <a:xfrm>
            <a:off x="68013" y="2242894"/>
            <a:ext cx="770818" cy="938719"/>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spcBef>
                <a:spcPct val="0"/>
              </a:spcBef>
              <a:buFontTx/>
              <a:buNone/>
            </a:pPr>
            <a:r>
              <a:rPr kumimoji="0" lang="zh-CN" altLang="en-US" sz="1100" dirty="0">
                <a:solidFill>
                  <a:srgbClr val="FF0000"/>
                </a:solidFill>
                <a:latin typeface="微软雅黑" pitchFamily="34" charset="-122"/>
                <a:ea typeface="微软雅黑" pitchFamily="34" charset="-122"/>
              </a:rPr>
              <a:t>序号：</a:t>
            </a:r>
            <a:r>
              <a:rPr kumimoji="0" lang="zh-CN" altLang="zh-CN" sz="1100" dirty="0">
                <a:solidFill>
                  <a:srgbClr val="FF0000"/>
                </a:solidFill>
                <a:latin typeface="微软雅黑" pitchFamily="34" charset="-122"/>
                <a:ea typeface="微软雅黑" pitchFamily="34" charset="-122"/>
              </a:rPr>
              <a:t>不同案卷应分别从</a:t>
            </a:r>
            <a:r>
              <a:rPr kumimoji="0" lang="en-US" altLang="zh-CN" sz="1100" dirty="0" smtClean="0">
                <a:solidFill>
                  <a:srgbClr val="FF0000"/>
                </a:solidFill>
                <a:latin typeface="微软雅黑" pitchFamily="34" charset="-122"/>
                <a:ea typeface="微软雅黑" pitchFamily="34" charset="-122"/>
              </a:rPr>
              <a:t>0001</a:t>
            </a:r>
            <a:r>
              <a:rPr kumimoji="0" lang="zh-CN" altLang="zh-CN" sz="1100" dirty="0">
                <a:solidFill>
                  <a:srgbClr val="FF0000"/>
                </a:solidFill>
                <a:latin typeface="微软雅黑" pitchFamily="34" charset="-122"/>
                <a:ea typeface="微软雅黑" pitchFamily="34" charset="-122"/>
              </a:rPr>
              <a:t>起编写序号。</a:t>
            </a:r>
            <a:endParaRPr kumimoji="0" lang="zh-CN" altLang="en-US" sz="1100" dirty="0">
              <a:solidFill>
                <a:srgbClr val="FF0000"/>
              </a:solidFill>
              <a:latin typeface="微软雅黑" pitchFamily="34" charset="-122"/>
              <a:ea typeface="微软雅黑" pitchFamily="34" charset="-122"/>
            </a:endParaRPr>
          </a:p>
        </p:txBody>
      </p:sp>
      <p:graphicFrame>
        <p:nvGraphicFramePr>
          <p:cNvPr id="17" name="表格 16">
            <a:extLst>
              <a:ext uri="{FF2B5EF4-FFF2-40B4-BE49-F238E27FC236}">
                <a16:creationId xmlns:a16="http://schemas.microsoft.com/office/drawing/2014/main" xmlns="" id="{F763E448-8317-4FBC-9765-953FEA7DBBC8}"/>
              </a:ext>
            </a:extLst>
          </p:cNvPr>
          <p:cNvGraphicFramePr>
            <a:graphicFrameLocks noGrp="1"/>
          </p:cNvGraphicFramePr>
          <p:nvPr>
            <p:extLst>
              <p:ext uri="{D42A27DB-BD31-4B8C-83A1-F6EECF244321}">
                <p14:modId xmlns:p14="http://schemas.microsoft.com/office/powerpoint/2010/main" val="2852261332"/>
              </p:ext>
            </p:extLst>
          </p:nvPr>
        </p:nvGraphicFramePr>
        <p:xfrm>
          <a:off x="1262063" y="2755424"/>
          <a:ext cx="9667873" cy="2987373"/>
        </p:xfrm>
        <a:graphic>
          <a:graphicData uri="http://schemas.openxmlformats.org/drawingml/2006/table">
            <a:tbl>
              <a:tblPr>
                <a:tableStyleId>{5C22544A-7EE6-4342-B048-85BDC9FD1C3A}</a:tableStyleId>
              </a:tblPr>
              <a:tblGrid>
                <a:gridCol w="491103">
                  <a:extLst>
                    <a:ext uri="{9D8B030D-6E8A-4147-A177-3AD203B41FA5}">
                      <a16:colId xmlns:a16="http://schemas.microsoft.com/office/drawing/2014/main" xmlns="" val="1158894718"/>
                    </a:ext>
                  </a:extLst>
                </a:gridCol>
                <a:gridCol w="723330">
                  <a:extLst>
                    <a:ext uri="{9D8B030D-6E8A-4147-A177-3AD203B41FA5}">
                      <a16:colId xmlns:a16="http://schemas.microsoft.com/office/drawing/2014/main" xmlns="" val="3639368756"/>
                    </a:ext>
                  </a:extLst>
                </a:gridCol>
                <a:gridCol w="723330">
                  <a:extLst>
                    <a:ext uri="{9D8B030D-6E8A-4147-A177-3AD203B41FA5}">
                      <a16:colId xmlns:a16="http://schemas.microsoft.com/office/drawing/2014/main" xmlns="" val="3385062271"/>
                    </a:ext>
                  </a:extLst>
                </a:gridCol>
                <a:gridCol w="1208722">
                  <a:extLst>
                    <a:ext uri="{9D8B030D-6E8A-4147-A177-3AD203B41FA5}">
                      <a16:colId xmlns:a16="http://schemas.microsoft.com/office/drawing/2014/main" xmlns="" val="2072657663"/>
                    </a:ext>
                  </a:extLst>
                </a:gridCol>
                <a:gridCol w="697315">
                  <a:extLst>
                    <a:ext uri="{9D8B030D-6E8A-4147-A177-3AD203B41FA5}">
                      <a16:colId xmlns:a16="http://schemas.microsoft.com/office/drawing/2014/main" xmlns="" val="3389452396"/>
                    </a:ext>
                  </a:extLst>
                </a:gridCol>
                <a:gridCol w="561532">
                  <a:extLst>
                    <a:ext uri="{9D8B030D-6E8A-4147-A177-3AD203B41FA5}">
                      <a16:colId xmlns:a16="http://schemas.microsoft.com/office/drawing/2014/main" xmlns="" val="4131356037"/>
                    </a:ext>
                  </a:extLst>
                </a:gridCol>
                <a:gridCol w="629424">
                  <a:extLst>
                    <a:ext uri="{9D8B030D-6E8A-4147-A177-3AD203B41FA5}">
                      <a16:colId xmlns:a16="http://schemas.microsoft.com/office/drawing/2014/main" xmlns="" val="11507442"/>
                    </a:ext>
                  </a:extLst>
                </a:gridCol>
                <a:gridCol w="630058">
                  <a:extLst>
                    <a:ext uri="{9D8B030D-6E8A-4147-A177-3AD203B41FA5}">
                      <a16:colId xmlns:a16="http://schemas.microsoft.com/office/drawing/2014/main" xmlns="" val="3676531696"/>
                    </a:ext>
                  </a:extLst>
                </a:gridCol>
                <a:gridCol w="723330">
                  <a:extLst>
                    <a:ext uri="{9D8B030D-6E8A-4147-A177-3AD203B41FA5}">
                      <a16:colId xmlns:a16="http://schemas.microsoft.com/office/drawing/2014/main" xmlns="" val="1959859849"/>
                    </a:ext>
                  </a:extLst>
                </a:gridCol>
                <a:gridCol w="539325">
                  <a:extLst>
                    <a:ext uri="{9D8B030D-6E8A-4147-A177-3AD203B41FA5}">
                      <a16:colId xmlns:a16="http://schemas.microsoft.com/office/drawing/2014/main" xmlns="" val="2986681756"/>
                    </a:ext>
                  </a:extLst>
                </a:gridCol>
                <a:gridCol w="539959">
                  <a:extLst>
                    <a:ext uri="{9D8B030D-6E8A-4147-A177-3AD203B41FA5}">
                      <a16:colId xmlns:a16="http://schemas.microsoft.com/office/drawing/2014/main" xmlns="" val="1447537873"/>
                    </a:ext>
                  </a:extLst>
                </a:gridCol>
                <a:gridCol w="603435">
                  <a:extLst>
                    <a:ext uri="{9D8B030D-6E8A-4147-A177-3AD203B41FA5}">
                      <a16:colId xmlns:a16="http://schemas.microsoft.com/office/drawing/2014/main" xmlns="" val="1758740571"/>
                    </a:ext>
                  </a:extLst>
                </a:gridCol>
                <a:gridCol w="565314">
                  <a:extLst>
                    <a:ext uri="{9D8B030D-6E8A-4147-A177-3AD203B41FA5}">
                      <a16:colId xmlns:a16="http://schemas.microsoft.com/office/drawing/2014/main" xmlns="" val="2946647114"/>
                    </a:ext>
                  </a:extLst>
                </a:gridCol>
                <a:gridCol w="581836">
                  <a:extLst>
                    <a:ext uri="{9D8B030D-6E8A-4147-A177-3AD203B41FA5}">
                      <a16:colId xmlns:a16="http://schemas.microsoft.com/office/drawing/2014/main" xmlns="" val="2022662641"/>
                    </a:ext>
                  </a:extLst>
                </a:gridCol>
                <a:gridCol w="449860">
                  <a:extLst>
                    <a:ext uri="{9D8B030D-6E8A-4147-A177-3AD203B41FA5}">
                      <a16:colId xmlns:a16="http://schemas.microsoft.com/office/drawing/2014/main" xmlns="" val="3790358691"/>
                    </a:ext>
                  </a:extLst>
                </a:gridCol>
              </a:tblGrid>
              <a:tr h="0">
                <a:tc>
                  <a:txBody>
                    <a:bodyPr/>
                    <a:lstStyle/>
                    <a:p>
                      <a:pPr algn="ctr">
                        <a:spcAft>
                          <a:spcPts val="0"/>
                        </a:spcAft>
                      </a:pPr>
                      <a:r>
                        <a:rPr lang="zh-CN" sz="1200" kern="0" dirty="0">
                          <a:effectLst/>
                        </a:rPr>
                        <a:t>序号</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a:effectLst/>
                        </a:rPr>
                        <a:t>文件</a:t>
                      </a:r>
                      <a:endParaRPr lang="zh-CN" sz="1050" kern="100">
                        <a:effectLst/>
                      </a:endParaRPr>
                    </a:p>
                    <a:p>
                      <a:pPr algn="ctr">
                        <a:spcAft>
                          <a:spcPts val="0"/>
                        </a:spcAft>
                      </a:pPr>
                      <a:r>
                        <a:rPr lang="zh-CN" sz="1200" kern="0">
                          <a:effectLst/>
                        </a:rPr>
                        <a:t>编号</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a:effectLst/>
                        </a:rPr>
                        <a:t>责任者</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a:effectLst/>
                        </a:rPr>
                        <a:t>文件题名</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a:effectLst/>
                        </a:rPr>
                        <a:t>日期</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a:effectLst/>
                        </a:rPr>
                        <a:t>页数</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a:effectLst/>
                        </a:rPr>
                        <a:t>密级</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a:effectLst/>
                        </a:rPr>
                        <a:t>保密</a:t>
                      </a:r>
                      <a:endParaRPr lang="zh-CN" sz="1050" kern="100">
                        <a:effectLst/>
                      </a:endParaRPr>
                    </a:p>
                    <a:p>
                      <a:pPr algn="ctr">
                        <a:spcAft>
                          <a:spcPts val="0"/>
                        </a:spcAft>
                      </a:pPr>
                      <a:r>
                        <a:rPr lang="zh-CN" sz="1200" kern="0">
                          <a:effectLst/>
                        </a:rPr>
                        <a:t>期限</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a:effectLst/>
                        </a:rPr>
                        <a:t>载体</a:t>
                      </a:r>
                      <a:endParaRPr lang="zh-CN" sz="1050" kern="100">
                        <a:effectLst/>
                      </a:endParaRPr>
                    </a:p>
                    <a:p>
                      <a:pPr algn="ctr">
                        <a:spcAft>
                          <a:spcPts val="0"/>
                        </a:spcAft>
                      </a:pPr>
                      <a:r>
                        <a:rPr lang="zh-CN" sz="1200" kern="0">
                          <a:effectLst/>
                        </a:rPr>
                        <a:t>形式</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a:effectLst/>
                        </a:rPr>
                        <a:t>容量</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dirty="0">
                          <a:effectLst/>
                        </a:rPr>
                        <a:t>格式名称</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a:effectLst/>
                        </a:rPr>
                        <a:t>计算机文件个数</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a:effectLst/>
                        </a:rPr>
                        <a:t>生成方式</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a:effectLst/>
                        </a:rPr>
                        <a:t>存储位置</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zh-CN" sz="1200" kern="0">
                          <a:effectLst/>
                        </a:rPr>
                        <a:t>备注</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3154189050"/>
                  </a:ext>
                </a:extLst>
              </a:tr>
              <a:tr h="647700">
                <a:tc>
                  <a:txBody>
                    <a:bodyPr/>
                    <a:lstStyle/>
                    <a:p>
                      <a:pPr algn="ctr">
                        <a:spcAft>
                          <a:spcPts val="0"/>
                        </a:spcAft>
                      </a:pPr>
                      <a:r>
                        <a:rPr lang="en-US" sz="1000" kern="0" dirty="0">
                          <a:effectLst/>
                        </a:rPr>
                        <a:t> </a:t>
                      </a:r>
                      <a:endParaRPr lang="zh-CN" sz="1050" kern="100" dirty="0">
                        <a:effectLst/>
                      </a:endParaRPr>
                    </a:p>
                    <a:p>
                      <a:pPr algn="ctr">
                        <a:spcAft>
                          <a:spcPts val="0"/>
                        </a:spcAft>
                      </a:pPr>
                      <a:r>
                        <a:rPr lang="en-US" sz="1000" kern="0" dirty="0" smtClean="0">
                          <a:effectLst/>
                        </a:rPr>
                        <a:t>0001</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00" kern="0">
                          <a:effectLst/>
                        </a:rPr>
                        <a:t> </a:t>
                      </a:r>
                      <a:endParaRPr lang="zh-CN" sz="1050" kern="100">
                        <a:effectLst/>
                      </a:endParaRPr>
                    </a:p>
                    <a:p>
                      <a:pPr algn="ctr">
                        <a:spcAft>
                          <a:spcPts val="0"/>
                        </a:spcAft>
                      </a:pPr>
                      <a:r>
                        <a:rPr lang="en-US" sz="1000" kern="0">
                          <a:effectLst/>
                        </a:rPr>
                        <a:t>XXX</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000" kern="0">
                          <a:effectLst/>
                        </a:rPr>
                        <a:t>先导专项档案归档说明书</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00" kern="0" dirty="0">
                          <a:effectLst/>
                        </a:rPr>
                        <a:t> </a:t>
                      </a:r>
                      <a:endParaRPr lang="zh-CN" sz="1050" kern="100" dirty="0">
                        <a:effectLst/>
                      </a:endParaRPr>
                    </a:p>
                    <a:p>
                      <a:pPr algn="ctr">
                        <a:spcAft>
                          <a:spcPts val="0"/>
                        </a:spcAft>
                      </a:pPr>
                      <a:r>
                        <a:rPr lang="en-US" sz="1000" kern="0" dirty="0">
                          <a:effectLst/>
                        </a:rPr>
                        <a:t>20200708</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00" kern="0" dirty="0">
                          <a:effectLst/>
                        </a:rPr>
                        <a:t> </a:t>
                      </a:r>
                      <a:endParaRPr lang="zh-CN" sz="1050" kern="100" dirty="0">
                        <a:effectLst/>
                      </a:endParaRPr>
                    </a:p>
                    <a:p>
                      <a:pPr algn="ctr">
                        <a:spcAft>
                          <a:spcPts val="0"/>
                        </a:spcAft>
                      </a:pPr>
                      <a:r>
                        <a:rPr lang="en-US" sz="1000" kern="0" dirty="0">
                          <a:effectLst/>
                        </a:rPr>
                        <a:t>4</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zh-CN" sz="1000" kern="0" dirty="0">
                          <a:effectLst/>
                        </a:rPr>
                        <a:t>纸制和电子</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00" kern="0" dirty="0">
                          <a:effectLst/>
                        </a:rPr>
                        <a:t> </a:t>
                      </a:r>
                      <a:endParaRPr lang="zh-CN" sz="1050" kern="100" dirty="0">
                        <a:effectLst/>
                      </a:endParaRPr>
                    </a:p>
                    <a:p>
                      <a:pPr algn="ctr">
                        <a:spcAft>
                          <a:spcPts val="0"/>
                        </a:spcAft>
                      </a:pPr>
                      <a:r>
                        <a:rPr lang="en-US" sz="1000" kern="0" dirty="0">
                          <a:effectLst/>
                        </a:rPr>
                        <a:t>20KB</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00" kern="0" dirty="0">
                          <a:effectLst/>
                        </a:rPr>
                        <a:t> </a:t>
                      </a:r>
                      <a:endParaRPr lang="zh-CN" sz="1050" kern="100" dirty="0">
                        <a:effectLst/>
                      </a:endParaRPr>
                    </a:p>
                    <a:p>
                      <a:pPr algn="ctr">
                        <a:spcAft>
                          <a:spcPts val="0"/>
                        </a:spcAft>
                      </a:pPr>
                      <a:r>
                        <a:rPr lang="en-US" altLang="zh-CN" sz="1050" kern="100" dirty="0">
                          <a:effectLst/>
                          <a:latin typeface="等线" panose="02010600030101010101" pitchFamily="2" charset="-122"/>
                          <a:ea typeface="等线" panose="02010600030101010101" pitchFamily="2" charset="-122"/>
                          <a:cs typeface="Times New Roman" panose="02020603050405020304" pitchFamily="18" charset="0"/>
                        </a:rPr>
                        <a:t>PDF</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00" kern="0">
                          <a:effectLst/>
                        </a:rPr>
                        <a:t> </a:t>
                      </a:r>
                      <a:endParaRPr lang="zh-CN" sz="1050" kern="100">
                        <a:effectLst/>
                      </a:endParaRPr>
                    </a:p>
                    <a:p>
                      <a:pPr algn="ctr">
                        <a:spcAft>
                          <a:spcPts val="0"/>
                        </a:spcAft>
                      </a:pPr>
                      <a:r>
                        <a:rPr lang="en-US" sz="1000" kern="0">
                          <a:effectLst/>
                        </a:rPr>
                        <a:t>1</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00" kern="0" dirty="0">
                          <a:effectLst/>
                        </a:rPr>
                        <a:t> </a:t>
                      </a:r>
                      <a:endParaRPr lang="zh-CN" sz="1050" kern="100" dirty="0">
                        <a:effectLst/>
                      </a:endParaRPr>
                    </a:p>
                    <a:p>
                      <a:pPr algn="ctr">
                        <a:spcAft>
                          <a:spcPts val="0"/>
                        </a:spcAft>
                      </a:pPr>
                      <a:r>
                        <a:rPr lang="zh-CN" sz="1000" kern="0" dirty="0">
                          <a:effectLst/>
                        </a:rPr>
                        <a:t>原生</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KY-XDB37-2020-01</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2029314363"/>
                  </a:ext>
                </a:extLst>
              </a:tr>
              <a:tr h="189486">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1199805589"/>
                  </a:ext>
                </a:extLst>
              </a:tr>
              <a:tr h="953847">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1338830445"/>
                  </a:ext>
                </a:extLst>
              </a:tr>
              <a:tr h="323850">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altLang="en-US" sz="1000" kern="0" dirty="0">
                          <a:effectLst/>
                        </a:rPr>
                        <a:t>论文英文题名</a:t>
                      </a:r>
                      <a:r>
                        <a:rPr lang="en-US" altLang="zh-CN" sz="1000" kern="0" dirty="0">
                          <a:effectLst/>
                        </a:rPr>
                        <a:t>[</a:t>
                      </a:r>
                      <a:r>
                        <a:rPr lang="zh-CN" altLang="en-US" sz="1000" kern="0" dirty="0">
                          <a:effectLst/>
                        </a:rPr>
                        <a:t>论文中文题名</a:t>
                      </a:r>
                      <a:r>
                        <a:rPr lang="en-US" altLang="zh-CN" sz="1000" kern="0" dirty="0">
                          <a:effectLst/>
                        </a:rPr>
                        <a:t>]</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2380870698"/>
                  </a:ext>
                </a:extLst>
              </a:tr>
              <a:tr h="323850">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p>
                    <a:p>
                      <a:pPr algn="just">
                        <a:spcAft>
                          <a:spcPts val="0"/>
                        </a:spcAft>
                      </a:pPr>
                      <a:r>
                        <a:rPr lang="en-US" altLang="zh-CN" sz="1000" kern="0" dirty="0">
                          <a:effectLst/>
                        </a:rPr>
                        <a:t>XXXX</a:t>
                      </a:r>
                      <a:r>
                        <a:rPr lang="zh-CN" altLang="en-US" sz="1000" kern="0" dirty="0">
                          <a:effectLst/>
                        </a:rPr>
                        <a:t>实验记录</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a:effectLst/>
                        </a:rPr>
                        <a:t> </a:t>
                      </a:r>
                      <a:endParaRPr lang="zh-CN" sz="105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000" kern="0" dirty="0">
                          <a:effectLst/>
                        </a:rPr>
                        <a:t> </a:t>
                      </a:r>
                      <a:endParaRPr lang="zh-CN" sz="105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2598671936"/>
                  </a:ext>
                </a:extLst>
              </a:tr>
            </a:tbl>
          </a:graphicData>
        </a:graphic>
      </p:graphicFrame>
      <p:cxnSp>
        <p:nvCxnSpPr>
          <p:cNvPr id="19" name="肘形连接符 17">
            <a:extLst>
              <a:ext uri="{FF2B5EF4-FFF2-40B4-BE49-F238E27FC236}">
                <a16:creationId xmlns:a16="http://schemas.microsoft.com/office/drawing/2014/main" xmlns="" id="{C1DADA62-83BC-4163-B426-7F72D39AD969}"/>
              </a:ext>
            </a:extLst>
          </p:cNvPr>
          <p:cNvCxnSpPr/>
          <p:nvPr/>
        </p:nvCxnSpPr>
        <p:spPr>
          <a:xfrm>
            <a:off x="838830" y="2782084"/>
            <a:ext cx="457252" cy="146922"/>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文本框 18">
            <a:extLst>
              <a:ext uri="{FF2B5EF4-FFF2-40B4-BE49-F238E27FC236}">
                <a16:creationId xmlns:a16="http://schemas.microsoft.com/office/drawing/2014/main" xmlns="" id="{0AB91A2A-9250-40BB-B4DC-0EEB5339EC27}"/>
              </a:ext>
            </a:extLst>
          </p:cNvPr>
          <p:cNvSpPr txBox="1">
            <a:spLocks noChangeArrowheads="1"/>
          </p:cNvSpPr>
          <p:nvPr/>
        </p:nvSpPr>
        <p:spPr bwMode="auto">
          <a:xfrm>
            <a:off x="189096" y="4828297"/>
            <a:ext cx="914033" cy="1446550"/>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spcBef>
                <a:spcPct val="0"/>
              </a:spcBef>
              <a:buFontTx/>
              <a:buNone/>
            </a:pPr>
            <a:r>
              <a:rPr kumimoji="0" lang="zh-CN" altLang="en-US" sz="1100" dirty="0">
                <a:solidFill>
                  <a:srgbClr val="FF0000"/>
                </a:solidFill>
                <a:latin typeface="微软雅黑" panose="020B0503020204020204" pitchFamily="34" charset="-122"/>
                <a:ea typeface="微软雅黑" panose="020B0503020204020204" pitchFamily="34" charset="-122"/>
              </a:rPr>
              <a:t>责任者：多个责任者时，填写两个主要责任者，中间用“、”隔开，其余用“等”代替</a:t>
            </a:r>
          </a:p>
        </p:txBody>
      </p:sp>
      <p:sp>
        <p:nvSpPr>
          <p:cNvPr id="9" name="文本框 18"/>
          <p:cNvSpPr txBox="1">
            <a:spLocks noChangeArrowheads="1"/>
          </p:cNvSpPr>
          <p:nvPr/>
        </p:nvSpPr>
        <p:spPr bwMode="auto">
          <a:xfrm>
            <a:off x="189096" y="3363970"/>
            <a:ext cx="914033" cy="1277273"/>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文件编号：文件的发文字号、型号、图号或代字、代号等；无相应编号则不填写。</a:t>
            </a:r>
          </a:p>
        </p:txBody>
      </p:sp>
      <p:cxnSp>
        <p:nvCxnSpPr>
          <p:cNvPr id="10" name="肘形连接符 9">
            <a:extLst>
              <a:ext uri="{FF2B5EF4-FFF2-40B4-BE49-F238E27FC236}">
                <a16:creationId xmlns:a16="http://schemas.microsoft.com/office/drawing/2014/main" xmlns="" id="{27203828-B730-4B8E-8AD4-30899A87C259}"/>
              </a:ext>
            </a:extLst>
          </p:cNvPr>
          <p:cNvCxnSpPr/>
          <p:nvPr/>
        </p:nvCxnSpPr>
        <p:spPr>
          <a:xfrm flipV="1">
            <a:off x="1208022" y="3382580"/>
            <a:ext cx="906463" cy="636587"/>
          </a:xfrm>
          <a:prstGeom prst="bentConnector3">
            <a:avLst>
              <a:gd name="adj1" fmla="val 99995"/>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肘形连接符 26">
            <a:extLst>
              <a:ext uri="{FF2B5EF4-FFF2-40B4-BE49-F238E27FC236}">
                <a16:creationId xmlns:a16="http://schemas.microsoft.com/office/drawing/2014/main" xmlns="" id="{9412F814-3F82-4739-AF34-EFF2FEBF97B3}"/>
              </a:ext>
            </a:extLst>
          </p:cNvPr>
          <p:cNvCxnSpPr/>
          <p:nvPr/>
        </p:nvCxnSpPr>
        <p:spPr>
          <a:xfrm rot="5400000" flipH="1" flipV="1">
            <a:off x="829928" y="4121719"/>
            <a:ext cx="2257054" cy="1710649"/>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文本框 18"/>
          <p:cNvSpPr txBox="1">
            <a:spLocks noChangeArrowheads="1"/>
          </p:cNvSpPr>
          <p:nvPr/>
        </p:nvSpPr>
        <p:spPr bwMode="auto">
          <a:xfrm>
            <a:off x="3071131" y="2178427"/>
            <a:ext cx="2249487" cy="26193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a:solidFill>
                  <a:srgbClr val="FF0000"/>
                </a:solidFill>
                <a:latin typeface="微软雅黑" pitchFamily="34" charset="-122"/>
                <a:ea typeface="微软雅黑" pitchFamily="34" charset="-122"/>
              </a:rPr>
              <a:t>文件题名：填写文件标题全称。</a:t>
            </a:r>
          </a:p>
        </p:txBody>
      </p:sp>
      <p:cxnSp>
        <p:nvCxnSpPr>
          <p:cNvPr id="32" name="直接箭头连接符 31">
            <a:extLst>
              <a:ext uri="{FF2B5EF4-FFF2-40B4-BE49-F238E27FC236}">
                <a16:creationId xmlns:a16="http://schemas.microsoft.com/office/drawing/2014/main" xmlns="" id="{FF3C74AD-FBE7-4447-8F03-FB4FD923DB1C}"/>
              </a:ext>
            </a:extLst>
          </p:cNvPr>
          <p:cNvCxnSpPr/>
          <p:nvPr/>
        </p:nvCxnSpPr>
        <p:spPr bwMode="auto">
          <a:xfrm>
            <a:off x="3841920" y="2440364"/>
            <a:ext cx="0" cy="23336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3" name="文本框 18"/>
          <p:cNvSpPr txBox="1">
            <a:spLocks noChangeArrowheads="1"/>
          </p:cNvSpPr>
          <p:nvPr/>
        </p:nvSpPr>
        <p:spPr bwMode="auto">
          <a:xfrm>
            <a:off x="3266360" y="3992042"/>
            <a:ext cx="1859028" cy="938719"/>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日期：填写文件形成日期，采用</a:t>
            </a:r>
            <a:r>
              <a:rPr kumimoji="0" lang="en-US" altLang="zh-CN" sz="1100" dirty="0">
                <a:solidFill>
                  <a:srgbClr val="FF0000"/>
                </a:solidFill>
                <a:latin typeface="微软雅黑" pitchFamily="34" charset="-122"/>
                <a:ea typeface="微软雅黑" pitchFamily="34" charset="-122"/>
              </a:rPr>
              <a:t>8</a:t>
            </a:r>
            <a:r>
              <a:rPr kumimoji="0" lang="zh-CN" altLang="en-US" sz="1100" dirty="0">
                <a:solidFill>
                  <a:srgbClr val="FF0000"/>
                </a:solidFill>
                <a:latin typeface="微软雅黑" pitchFamily="34" charset="-122"/>
                <a:ea typeface="微软雅黑" pitchFamily="34" charset="-122"/>
              </a:rPr>
              <a:t>位著录。</a:t>
            </a:r>
            <a:r>
              <a:rPr kumimoji="0" lang="zh-CN" altLang="zh-CN" sz="1100" dirty="0">
                <a:solidFill>
                  <a:srgbClr val="FF0000"/>
                </a:solidFill>
                <a:latin typeface="微软雅黑" pitchFamily="34" charset="-122"/>
                <a:ea typeface="微软雅黑" pitchFamily="34" charset="-122"/>
              </a:rPr>
              <a:t>日期无法考证的，以归档年度为文件材料年度，月、日用“</a:t>
            </a:r>
            <a:r>
              <a:rPr kumimoji="0" lang="en-US" altLang="zh-CN" sz="1100" dirty="0">
                <a:solidFill>
                  <a:srgbClr val="FF0000"/>
                </a:solidFill>
                <a:latin typeface="微软雅黑" pitchFamily="34" charset="-122"/>
                <a:ea typeface="微软雅黑" pitchFamily="34" charset="-122"/>
              </a:rPr>
              <a:t>01</a:t>
            </a:r>
            <a:r>
              <a:rPr kumimoji="0" lang="zh-CN" altLang="zh-CN" sz="1100" dirty="0">
                <a:solidFill>
                  <a:srgbClr val="FF0000"/>
                </a:solidFill>
                <a:latin typeface="微软雅黑" pitchFamily="34" charset="-122"/>
                <a:ea typeface="微软雅黑" pitchFamily="34" charset="-122"/>
              </a:rPr>
              <a:t>”补足，如</a:t>
            </a:r>
            <a:r>
              <a:rPr kumimoji="0" lang="en-US" altLang="zh-CN" sz="1100" dirty="0">
                <a:solidFill>
                  <a:srgbClr val="FF0000"/>
                </a:solidFill>
                <a:latin typeface="微软雅黑" pitchFamily="34" charset="-122"/>
                <a:ea typeface="微软雅黑" pitchFamily="34" charset="-122"/>
              </a:rPr>
              <a:t>20220101</a:t>
            </a:r>
            <a:r>
              <a:rPr kumimoji="0" lang="zh-CN" altLang="zh-CN" sz="1100" dirty="0">
                <a:solidFill>
                  <a:srgbClr val="FF0000"/>
                </a:solidFill>
                <a:latin typeface="微软雅黑" pitchFamily="34" charset="-122"/>
                <a:ea typeface="微软雅黑" pitchFamily="34" charset="-122"/>
              </a:rPr>
              <a:t>。</a:t>
            </a:r>
            <a:endParaRPr kumimoji="0" lang="zh-CN" altLang="en-US" sz="1100" dirty="0">
              <a:solidFill>
                <a:srgbClr val="FF0000"/>
              </a:solidFill>
              <a:latin typeface="微软雅黑" pitchFamily="34" charset="-122"/>
              <a:ea typeface="微软雅黑" pitchFamily="34" charset="-122"/>
            </a:endParaRPr>
          </a:p>
        </p:txBody>
      </p:sp>
      <p:cxnSp>
        <p:nvCxnSpPr>
          <p:cNvPr id="34" name="直接箭头连接符 33">
            <a:extLst>
              <a:ext uri="{FF2B5EF4-FFF2-40B4-BE49-F238E27FC236}">
                <a16:creationId xmlns:a16="http://schemas.microsoft.com/office/drawing/2014/main" xmlns="" id="{FF3C74AD-FBE7-4447-8F03-FB4FD923DB1C}"/>
              </a:ext>
            </a:extLst>
          </p:cNvPr>
          <p:cNvCxnSpPr/>
          <p:nvPr/>
        </p:nvCxnSpPr>
        <p:spPr bwMode="auto">
          <a:xfrm flipV="1">
            <a:off x="4678908" y="3700873"/>
            <a:ext cx="7946" cy="27225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文本框 18"/>
          <p:cNvSpPr txBox="1">
            <a:spLocks noChangeArrowheads="1"/>
          </p:cNvSpPr>
          <p:nvPr/>
        </p:nvSpPr>
        <p:spPr bwMode="auto">
          <a:xfrm>
            <a:off x="5320618" y="1329893"/>
            <a:ext cx="2063340" cy="600164"/>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密级：</a:t>
            </a:r>
            <a:r>
              <a:rPr kumimoji="0" lang="zh-CN" altLang="zh-CN" sz="1100" dirty="0">
                <a:solidFill>
                  <a:srgbClr val="FF0000"/>
                </a:solidFill>
                <a:latin typeface="微软雅黑" pitchFamily="34" charset="-122"/>
                <a:ea typeface="微软雅黑" pitchFamily="34" charset="-122"/>
              </a:rPr>
              <a:t>卷内文件材料的最高密级。</a:t>
            </a:r>
            <a:r>
              <a:rPr kumimoji="0" lang="zh-CN" altLang="en-US" sz="1100" dirty="0">
                <a:solidFill>
                  <a:srgbClr val="FF0000"/>
                </a:solidFill>
                <a:latin typeface="微软雅黑" pitchFamily="34" charset="-122"/>
                <a:ea typeface="微软雅黑" pitchFamily="34" charset="-122"/>
              </a:rPr>
              <a:t>文件分为秘密、机密、绝密；没有密级的，不用标识。</a:t>
            </a:r>
          </a:p>
        </p:txBody>
      </p:sp>
      <p:cxnSp>
        <p:nvCxnSpPr>
          <p:cNvPr id="38" name="肘形连接符 37">
            <a:extLst>
              <a:ext uri="{FF2B5EF4-FFF2-40B4-BE49-F238E27FC236}">
                <a16:creationId xmlns:a16="http://schemas.microsoft.com/office/drawing/2014/main" xmlns="" id="{2BD76B5E-A9A6-4952-9A53-91FCEE7DA5EB}"/>
              </a:ext>
            </a:extLst>
          </p:cNvPr>
          <p:cNvCxnSpPr>
            <a:cxnSpLocks/>
          </p:cNvCxnSpPr>
          <p:nvPr/>
        </p:nvCxnSpPr>
        <p:spPr>
          <a:xfrm rot="16200000" flipH="1">
            <a:off x="5359524" y="2143848"/>
            <a:ext cx="831014" cy="445457"/>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0" name="文本框 18"/>
          <p:cNvSpPr txBox="1">
            <a:spLocks noChangeArrowheads="1"/>
          </p:cNvSpPr>
          <p:nvPr/>
        </p:nvSpPr>
        <p:spPr bwMode="auto">
          <a:xfrm>
            <a:off x="5956478" y="5417069"/>
            <a:ext cx="1623140" cy="600164"/>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pPr>
              <a:buFont typeface="Arial" charset="0"/>
              <a:buNone/>
            </a:pPr>
            <a:r>
              <a:rPr kumimoji="0" lang="zh-CN" altLang="en-US" sz="1100" dirty="0">
                <a:solidFill>
                  <a:srgbClr val="FF0000"/>
                </a:solidFill>
                <a:latin typeface="微软雅黑" pitchFamily="34" charset="-122"/>
                <a:ea typeface="微软雅黑" pitchFamily="34" charset="-122"/>
              </a:rPr>
              <a:t>文件题名：外文文件应有翻译的相应中文题名，标注在“［］”内。</a:t>
            </a:r>
          </a:p>
        </p:txBody>
      </p:sp>
      <p:cxnSp>
        <p:nvCxnSpPr>
          <p:cNvPr id="41" name="肘形连接符 40">
            <a:extLst>
              <a:ext uri="{FF2B5EF4-FFF2-40B4-BE49-F238E27FC236}">
                <a16:creationId xmlns:a16="http://schemas.microsoft.com/office/drawing/2014/main" xmlns="" id="{C0F7E0E3-8EA5-4819-B041-54ACED5CDCA9}"/>
              </a:ext>
            </a:extLst>
          </p:cNvPr>
          <p:cNvCxnSpPr/>
          <p:nvPr/>
        </p:nvCxnSpPr>
        <p:spPr>
          <a:xfrm rot="16200000" flipV="1">
            <a:off x="5197297" y="3919347"/>
            <a:ext cx="835717" cy="423764"/>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4" name="文本框 18"/>
          <p:cNvSpPr txBox="1">
            <a:spLocks noChangeArrowheads="1"/>
          </p:cNvSpPr>
          <p:nvPr/>
        </p:nvSpPr>
        <p:spPr bwMode="auto">
          <a:xfrm>
            <a:off x="5243951" y="4560243"/>
            <a:ext cx="1609725" cy="769441"/>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pPr lvl="0"/>
            <a:r>
              <a:rPr kumimoji="0" lang="zh-CN" altLang="en-US" sz="1100" dirty="0">
                <a:solidFill>
                  <a:srgbClr val="FF0000"/>
                </a:solidFill>
                <a:latin typeface="微软雅黑" pitchFamily="34" charset="-122"/>
                <a:ea typeface="微软雅黑" pitchFamily="34" charset="-122"/>
              </a:rPr>
              <a:t>页数：指每份文件的总页数。</a:t>
            </a:r>
            <a:r>
              <a:rPr kumimoji="0" lang="zh-CN" altLang="zh-CN" sz="1100" dirty="0">
                <a:solidFill>
                  <a:srgbClr val="FF0000"/>
                </a:solidFill>
                <a:latin typeface="微软雅黑" pitchFamily="34" charset="-122"/>
                <a:ea typeface="微软雅黑" pitchFamily="34" charset="-122"/>
              </a:rPr>
              <a:t>“载体形式”为“纸质和电子”的仅填写纸质文件材料页数。</a:t>
            </a:r>
            <a:endParaRPr kumimoji="0" lang="zh-CN" altLang="en-US" sz="1100" dirty="0">
              <a:solidFill>
                <a:srgbClr val="FF0000"/>
              </a:solidFill>
              <a:latin typeface="微软雅黑" pitchFamily="34" charset="-122"/>
              <a:ea typeface="微软雅黑" pitchFamily="34" charset="-122"/>
            </a:endParaRPr>
          </a:p>
        </p:txBody>
      </p:sp>
      <p:cxnSp>
        <p:nvCxnSpPr>
          <p:cNvPr id="47" name="肘形连接符 46">
            <a:extLst>
              <a:ext uri="{FF2B5EF4-FFF2-40B4-BE49-F238E27FC236}">
                <a16:creationId xmlns:a16="http://schemas.microsoft.com/office/drawing/2014/main" xmlns="" id="{C0F7E0E3-8EA5-4819-B041-54ACED5CDCA9}"/>
              </a:ext>
            </a:extLst>
          </p:cNvPr>
          <p:cNvCxnSpPr/>
          <p:nvPr/>
        </p:nvCxnSpPr>
        <p:spPr>
          <a:xfrm rot="10800000">
            <a:off x="4195874" y="5259184"/>
            <a:ext cx="1760604" cy="457966"/>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9" name="文本框 18"/>
          <p:cNvSpPr txBox="1">
            <a:spLocks noChangeArrowheads="1"/>
          </p:cNvSpPr>
          <p:nvPr/>
        </p:nvSpPr>
        <p:spPr bwMode="auto">
          <a:xfrm>
            <a:off x="7670302" y="4944963"/>
            <a:ext cx="1330114" cy="600164"/>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pPr lvl="0"/>
            <a:r>
              <a:rPr kumimoji="0" lang="zh-CN" altLang="en-US" sz="1100" dirty="0">
                <a:solidFill>
                  <a:srgbClr val="FF0000"/>
                </a:solidFill>
                <a:latin typeface="微软雅黑" pitchFamily="34" charset="-122"/>
                <a:ea typeface="微软雅黑" pitchFamily="34" charset="-122"/>
              </a:rPr>
              <a:t>容量：</a:t>
            </a:r>
            <a:r>
              <a:rPr kumimoji="0" lang="zh-CN" altLang="zh-CN" sz="1100" dirty="0">
                <a:solidFill>
                  <a:srgbClr val="FF0000"/>
                </a:solidFill>
                <a:latin typeface="微软雅黑" pitchFamily="34" charset="-122"/>
                <a:ea typeface="微软雅黑" pitchFamily="34" charset="-122"/>
              </a:rPr>
              <a:t>填写电子文件大小，单位为</a:t>
            </a:r>
            <a:r>
              <a:rPr kumimoji="0" lang="en-US" altLang="zh-CN" sz="1100" dirty="0">
                <a:solidFill>
                  <a:srgbClr val="FF0000"/>
                </a:solidFill>
                <a:latin typeface="微软雅黑" pitchFamily="34" charset="-122"/>
                <a:ea typeface="微软雅黑" pitchFamily="34" charset="-122"/>
              </a:rPr>
              <a:t>KB</a:t>
            </a:r>
            <a:r>
              <a:rPr kumimoji="0" lang="zh-CN" altLang="zh-CN" sz="1100" dirty="0">
                <a:solidFill>
                  <a:srgbClr val="FF0000"/>
                </a:solidFill>
                <a:latin typeface="微软雅黑" pitchFamily="34" charset="-122"/>
                <a:ea typeface="微软雅黑" pitchFamily="34" charset="-122"/>
              </a:rPr>
              <a:t>、</a:t>
            </a:r>
            <a:r>
              <a:rPr kumimoji="0" lang="en-US" altLang="zh-CN" sz="1100" dirty="0">
                <a:solidFill>
                  <a:srgbClr val="FF0000"/>
                </a:solidFill>
                <a:latin typeface="微软雅黑" pitchFamily="34" charset="-122"/>
                <a:ea typeface="微软雅黑" pitchFamily="34" charset="-122"/>
              </a:rPr>
              <a:t>MB</a:t>
            </a:r>
            <a:r>
              <a:rPr kumimoji="0" lang="zh-CN" altLang="zh-CN" sz="1100" dirty="0">
                <a:solidFill>
                  <a:srgbClr val="FF0000"/>
                </a:solidFill>
                <a:latin typeface="微软雅黑" pitchFamily="34" charset="-122"/>
                <a:ea typeface="微软雅黑" pitchFamily="34" charset="-122"/>
              </a:rPr>
              <a:t>、</a:t>
            </a:r>
            <a:r>
              <a:rPr kumimoji="0" lang="en-US" altLang="zh-CN" sz="1100" dirty="0">
                <a:solidFill>
                  <a:srgbClr val="FF0000"/>
                </a:solidFill>
                <a:latin typeface="微软雅黑" pitchFamily="34" charset="-122"/>
                <a:ea typeface="微软雅黑" pitchFamily="34" charset="-122"/>
              </a:rPr>
              <a:t>GB</a:t>
            </a:r>
            <a:r>
              <a:rPr kumimoji="0" lang="zh-CN" altLang="zh-CN" sz="1100" dirty="0">
                <a:solidFill>
                  <a:srgbClr val="FF0000"/>
                </a:solidFill>
                <a:latin typeface="微软雅黑" pitchFamily="34" charset="-122"/>
                <a:ea typeface="微软雅黑" pitchFamily="34" charset="-122"/>
              </a:rPr>
              <a:t>等</a:t>
            </a:r>
            <a:endParaRPr kumimoji="0" lang="zh-CN" altLang="en-US" sz="1100" dirty="0">
              <a:solidFill>
                <a:srgbClr val="FF0000"/>
              </a:solidFill>
              <a:latin typeface="微软雅黑" pitchFamily="34" charset="-122"/>
              <a:ea typeface="微软雅黑" pitchFamily="34" charset="-122"/>
            </a:endParaRPr>
          </a:p>
        </p:txBody>
      </p:sp>
      <p:cxnSp>
        <p:nvCxnSpPr>
          <p:cNvPr id="50" name="肘形连接符 49">
            <a:extLst>
              <a:ext uri="{FF2B5EF4-FFF2-40B4-BE49-F238E27FC236}">
                <a16:creationId xmlns:a16="http://schemas.microsoft.com/office/drawing/2014/main" xmlns="" id="{C0F7E0E3-8EA5-4819-B041-54ACED5CDCA9}"/>
              </a:ext>
            </a:extLst>
          </p:cNvPr>
          <p:cNvCxnSpPr/>
          <p:nvPr/>
        </p:nvCxnSpPr>
        <p:spPr>
          <a:xfrm rot="16200000" flipV="1">
            <a:off x="7338486" y="4249687"/>
            <a:ext cx="1208278" cy="135647"/>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1" name="文本框 18"/>
          <p:cNvSpPr txBox="1">
            <a:spLocks noChangeArrowheads="1"/>
          </p:cNvSpPr>
          <p:nvPr/>
        </p:nvSpPr>
        <p:spPr bwMode="auto">
          <a:xfrm>
            <a:off x="5956478" y="3700873"/>
            <a:ext cx="1804586" cy="769441"/>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保密期限：</a:t>
            </a:r>
            <a:r>
              <a:rPr kumimoji="0" lang="zh-CN" altLang="zh-CN" sz="1100" dirty="0">
                <a:solidFill>
                  <a:srgbClr val="FF0000"/>
                </a:solidFill>
                <a:latin typeface="微软雅黑" pitchFamily="34" charset="-122"/>
                <a:ea typeface="微软雅黑" pitchFamily="34" charset="-122"/>
              </a:rPr>
              <a:t>文件材料明确标注保密期限的，应同时填写保密期限，如“</a:t>
            </a:r>
            <a:r>
              <a:rPr kumimoji="0" lang="en-US" altLang="zh-CN" sz="1100" dirty="0">
                <a:solidFill>
                  <a:srgbClr val="FF0000"/>
                </a:solidFill>
                <a:latin typeface="微软雅黑" pitchFamily="34" charset="-122"/>
                <a:ea typeface="微软雅黑" pitchFamily="34" charset="-122"/>
              </a:rPr>
              <a:t>1</a:t>
            </a:r>
            <a:r>
              <a:rPr kumimoji="0" lang="zh-CN" altLang="zh-CN" sz="1100" dirty="0">
                <a:solidFill>
                  <a:srgbClr val="FF0000"/>
                </a:solidFill>
                <a:latin typeface="微软雅黑" pitchFamily="34" charset="-122"/>
                <a:ea typeface="微软雅黑" pitchFamily="34" charset="-122"/>
              </a:rPr>
              <a:t>年”</a:t>
            </a:r>
            <a:r>
              <a:rPr kumimoji="0" lang="en-US" altLang="zh-CN" sz="1100" dirty="0">
                <a:solidFill>
                  <a:srgbClr val="FF0000"/>
                </a:solidFill>
                <a:latin typeface="微软雅黑" pitchFamily="34" charset="-122"/>
                <a:ea typeface="微软雅黑" pitchFamily="34" charset="-122"/>
              </a:rPr>
              <a:t>;</a:t>
            </a:r>
            <a:r>
              <a:rPr kumimoji="0" lang="zh-CN" altLang="zh-CN" sz="1100" dirty="0">
                <a:solidFill>
                  <a:srgbClr val="FF0000"/>
                </a:solidFill>
                <a:latin typeface="微软雅黑" pitchFamily="34" charset="-122"/>
                <a:ea typeface="微软雅黑" pitchFamily="34" charset="-122"/>
              </a:rPr>
              <a:t>无保密期限的不填写。</a:t>
            </a:r>
            <a:endParaRPr kumimoji="0" lang="zh-CN" altLang="en-US" sz="1100" dirty="0">
              <a:solidFill>
                <a:srgbClr val="FF0000"/>
              </a:solidFill>
              <a:latin typeface="微软雅黑" pitchFamily="34" charset="-122"/>
              <a:ea typeface="微软雅黑" pitchFamily="34" charset="-122"/>
            </a:endParaRPr>
          </a:p>
        </p:txBody>
      </p:sp>
      <p:cxnSp>
        <p:nvCxnSpPr>
          <p:cNvPr id="52" name="直接箭头连接符 51">
            <a:extLst>
              <a:ext uri="{FF2B5EF4-FFF2-40B4-BE49-F238E27FC236}">
                <a16:creationId xmlns:a16="http://schemas.microsoft.com/office/drawing/2014/main" xmlns="" id="{FF3C74AD-FBE7-4447-8F03-FB4FD923DB1C}"/>
              </a:ext>
            </a:extLst>
          </p:cNvPr>
          <p:cNvCxnSpPr/>
          <p:nvPr/>
        </p:nvCxnSpPr>
        <p:spPr bwMode="auto">
          <a:xfrm flipV="1">
            <a:off x="6570772" y="3420352"/>
            <a:ext cx="7946" cy="27225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5" name="文本框 18"/>
          <p:cNvSpPr txBox="1">
            <a:spLocks noChangeArrowheads="1"/>
          </p:cNvSpPr>
          <p:nvPr/>
        </p:nvSpPr>
        <p:spPr bwMode="auto">
          <a:xfrm>
            <a:off x="8202520" y="4044548"/>
            <a:ext cx="986822" cy="769441"/>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zh-CN" sz="1100" dirty="0">
                <a:solidFill>
                  <a:srgbClr val="FF0000"/>
                </a:solidFill>
                <a:latin typeface="微软雅黑" pitchFamily="34" charset="-122"/>
                <a:ea typeface="微软雅黑" pitchFamily="34" charset="-122"/>
              </a:rPr>
              <a:t>电子文件的格式名称</a:t>
            </a:r>
            <a:r>
              <a:rPr kumimoji="0" lang="zh-CN" altLang="en-US" sz="1100" dirty="0">
                <a:solidFill>
                  <a:srgbClr val="FF0000"/>
                </a:solidFill>
                <a:latin typeface="微软雅黑" pitchFamily="34" charset="-122"/>
                <a:ea typeface="微软雅黑" pitchFamily="34" charset="-122"/>
              </a:rPr>
              <a:t>：</a:t>
            </a:r>
            <a:r>
              <a:rPr kumimoji="0" lang="zh-CN" altLang="zh-CN" sz="1100" dirty="0">
                <a:solidFill>
                  <a:srgbClr val="FF0000"/>
                </a:solidFill>
                <a:latin typeface="微软雅黑" pitchFamily="34" charset="-122"/>
                <a:ea typeface="微软雅黑" pitchFamily="34" charset="-122"/>
              </a:rPr>
              <a:t>如</a:t>
            </a:r>
            <a:r>
              <a:rPr kumimoji="0" lang="en-US" altLang="zh-CN" sz="1100" dirty="0">
                <a:solidFill>
                  <a:srgbClr val="FF0000"/>
                </a:solidFill>
                <a:latin typeface="微软雅黑" pitchFamily="34" charset="-122"/>
                <a:ea typeface="微软雅黑" pitchFamily="34" charset="-122"/>
              </a:rPr>
              <a:t>PDF</a:t>
            </a:r>
            <a:r>
              <a:rPr kumimoji="0" lang="zh-CN" altLang="zh-CN" sz="1100" dirty="0">
                <a:solidFill>
                  <a:srgbClr val="FF0000"/>
                </a:solidFill>
                <a:latin typeface="微软雅黑" pitchFamily="34" charset="-122"/>
                <a:ea typeface="微软雅黑" pitchFamily="34" charset="-122"/>
              </a:rPr>
              <a:t>、</a:t>
            </a:r>
            <a:r>
              <a:rPr kumimoji="0" lang="en-US" altLang="zh-CN" sz="1100" dirty="0">
                <a:solidFill>
                  <a:srgbClr val="FF0000"/>
                </a:solidFill>
                <a:latin typeface="微软雅黑" pitchFamily="34" charset="-122"/>
                <a:ea typeface="微软雅黑" pitchFamily="34" charset="-122"/>
              </a:rPr>
              <a:t>DOCX</a:t>
            </a:r>
            <a:r>
              <a:rPr kumimoji="0" lang="zh-CN" altLang="zh-CN" sz="1100" dirty="0">
                <a:solidFill>
                  <a:srgbClr val="FF0000"/>
                </a:solidFill>
                <a:latin typeface="微软雅黑" pitchFamily="34" charset="-122"/>
                <a:ea typeface="微软雅黑" pitchFamily="34" charset="-122"/>
              </a:rPr>
              <a:t>等。</a:t>
            </a:r>
            <a:endParaRPr kumimoji="0" lang="zh-CN" altLang="en-US" sz="1100" dirty="0">
              <a:solidFill>
                <a:srgbClr val="FF0000"/>
              </a:solidFill>
              <a:latin typeface="微软雅黑" pitchFamily="34" charset="-122"/>
              <a:ea typeface="微软雅黑" pitchFamily="34" charset="-122"/>
            </a:endParaRPr>
          </a:p>
        </p:txBody>
      </p:sp>
      <p:cxnSp>
        <p:nvCxnSpPr>
          <p:cNvPr id="56" name="直接箭头连接符 55">
            <a:extLst>
              <a:ext uri="{FF2B5EF4-FFF2-40B4-BE49-F238E27FC236}">
                <a16:creationId xmlns:a16="http://schemas.microsoft.com/office/drawing/2014/main" xmlns="" id="{FF3C74AD-FBE7-4447-8F03-FB4FD923DB1C}"/>
              </a:ext>
            </a:extLst>
          </p:cNvPr>
          <p:cNvCxnSpPr/>
          <p:nvPr/>
        </p:nvCxnSpPr>
        <p:spPr bwMode="auto">
          <a:xfrm flipV="1">
            <a:off x="8428842" y="3719789"/>
            <a:ext cx="7946" cy="27225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文本框 18"/>
          <p:cNvSpPr txBox="1">
            <a:spLocks noChangeArrowheads="1"/>
          </p:cNvSpPr>
          <p:nvPr/>
        </p:nvSpPr>
        <p:spPr bwMode="auto">
          <a:xfrm>
            <a:off x="9288481" y="4744634"/>
            <a:ext cx="1609725" cy="600164"/>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pPr lvl="0"/>
            <a:r>
              <a:rPr kumimoji="0" lang="zh-CN" altLang="en-US" sz="1100" dirty="0">
                <a:solidFill>
                  <a:srgbClr val="FF0000"/>
                </a:solidFill>
                <a:latin typeface="微软雅黑" pitchFamily="34" charset="-122"/>
                <a:ea typeface="微软雅黑" pitchFamily="34" charset="-122"/>
              </a:rPr>
              <a:t>计算机文件个数：</a:t>
            </a:r>
            <a:r>
              <a:rPr kumimoji="0" lang="zh-CN" altLang="zh-CN" sz="1100" dirty="0">
                <a:solidFill>
                  <a:srgbClr val="FF0000"/>
                </a:solidFill>
                <a:latin typeface="微软雅黑" pitchFamily="34" charset="-122"/>
                <a:ea typeface="微软雅黑" pitchFamily="34" charset="-122"/>
              </a:rPr>
              <a:t>填写一件电子文件包含的计算机文件数量。</a:t>
            </a:r>
            <a:endParaRPr kumimoji="0" lang="zh-CN" altLang="en-US" sz="1100" dirty="0">
              <a:solidFill>
                <a:srgbClr val="FF0000"/>
              </a:solidFill>
              <a:latin typeface="微软雅黑" pitchFamily="34" charset="-122"/>
              <a:ea typeface="微软雅黑" pitchFamily="34" charset="-122"/>
            </a:endParaRPr>
          </a:p>
        </p:txBody>
      </p:sp>
      <p:cxnSp>
        <p:nvCxnSpPr>
          <p:cNvPr id="59" name="肘形连接符 58">
            <a:extLst>
              <a:ext uri="{FF2B5EF4-FFF2-40B4-BE49-F238E27FC236}">
                <a16:creationId xmlns:a16="http://schemas.microsoft.com/office/drawing/2014/main" xmlns="" id="{C0F7E0E3-8EA5-4819-B041-54ACED5CDCA9}"/>
              </a:ext>
            </a:extLst>
          </p:cNvPr>
          <p:cNvCxnSpPr/>
          <p:nvPr/>
        </p:nvCxnSpPr>
        <p:spPr>
          <a:xfrm rot="16200000" flipV="1">
            <a:off x="8670837" y="4015710"/>
            <a:ext cx="1129490" cy="345828"/>
          </a:xfrm>
          <a:prstGeom prst="bentConnector3">
            <a:avLst>
              <a:gd name="adj1" fmla="val 74755"/>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8" name="文本框 18"/>
          <p:cNvSpPr txBox="1">
            <a:spLocks noChangeArrowheads="1"/>
          </p:cNvSpPr>
          <p:nvPr/>
        </p:nvSpPr>
        <p:spPr bwMode="auto">
          <a:xfrm>
            <a:off x="9467541" y="3973180"/>
            <a:ext cx="1619250" cy="43088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zh-CN" sz="1100" dirty="0">
                <a:solidFill>
                  <a:srgbClr val="FF0000"/>
                </a:solidFill>
                <a:latin typeface="微软雅黑" pitchFamily="34" charset="-122"/>
                <a:ea typeface="微软雅黑" pitchFamily="34" charset="-122"/>
              </a:rPr>
              <a:t>文件材料的生成方式</a:t>
            </a:r>
            <a:r>
              <a:rPr kumimoji="0" lang="zh-CN" altLang="en-US" sz="1100" dirty="0">
                <a:solidFill>
                  <a:srgbClr val="FF0000"/>
                </a:solidFill>
                <a:latin typeface="微软雅黑" pitchFamily="34" charset="-122"/>
                <a:ea typeface="微软雅黑" pitchFamily="34" charset="-122"/>
              </a:rPr>
              <a:t>：</a:t>
            </a:r>
            <a:r>
              <a:rPr kumimoji="0" lang="zh-CN" altLang="zh-CN" sz="1100" dirty="0">
                <a:solidFill>
                  <a:srgbClr val="FF0000"/>
                </a:solidFill>
                <a:latin typeface="微软雅黑" pitchFamily="34" charset="-122"/>
                <a:ea typeface="微软雅黑" pitchFamily="34" charset="-122"/>
              </a:rPr>
              <a:t>如原生、数字化等。</a:t>
            </a:r>
            <a:endParaRPr kumimoji="0" lang="zh-CN" altLang="en-US" sz="1100" dirty="0">
              <a:solidFill>
                <a:srgbClr val="FF0000"/>
              </a:solidFill>
              <a:latin typeface="微软雅黑" pitchFamily="34" charset="-122"/>
              <a:ea typeface="微软雅黑" pitchFamily="34" charset="-122"/>
            </a:endParaRPr>
          </a:p>
        </p:txBody>
      </p:sp>
      <p:cxnSp>
        <p:nvCxnSpPr>
          <p:cNvPr id="76" name="直接箭头连接符 75">
            <a:extLst>
              <a:ext uri="{FF2B5EF4-FFF2-40B4-BE49-F238E27FC236}">
                <a16:creationId xmlns:a16="http://schemas.microsoft.com/office/drawing/2014/main" xmlns="" id="{FF3C74AD-FBE7-4447-8F03-FB4FD923DB1C}"/>
              </a:ext>
            </a:extLst>
          </p:cNvPr>
          <p:cNvCxnSpPr/>
          <p:nvPr/>
        </p:nvCxnSpPr>
        <p:spPr bwMode="auto">
          <a:xfrm flipV="1">
            <a:off x="9639615" y="3688377"/>
            <a:ext cx="7946" cy="27225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7" name="文本框 18"/>
          <p:cNvSpPr txBox="1">
            <a:spLocks noChangeArrowheads="1"/>
          </p:cNvSpPr>
          <p:nvPr/>
        </p:nvSpPr>
        <p:spPr bwMode="auto">
          <a:xfrm>
            <a:off x="9062668" y="1332368"/>
            <a:ext cx="2765871" cy="1107996"/>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存储位置：</a:t>
            </a:r>
            <a:r>
              <a:rPr kumimoji="0" lang="zh-CN" altLang="zh-CN" sz="1100" dirty="0">
                <a:solidFill>
                  <a:srgbClr val="FF0000"/>
                </a:solidFill>
                <a:latin typeface="微软雅黑" pitchFamily="34" charset="-122"/>
                <a:ea typeface="微软雅黑" pitchFamily="34" charset="-122"/>
              </a:rPr>
              <a:t>电子文件脱机存储的载体号，载体号命名结构可为“</a:t>
            </a:r>
            <a:r>
              <a:rPr kumimoji="0" lang="en-US" altLang="zh-CN" sz="1100" dirty="0">
                <a:solidFill>
                  <a:srgbClr val="FF0000"/>
                </a:solidFill>
                <a:latin typeface="微软雅黑" pitchFamily="34" charset="-122"/>
                <a:ea typeface="微软雅黑" pitchFamily="34" charset="-122"/>
              </a:rPr>
              <a:t>KY-</a:t>
            </a:r>
            <a:r>
              <a:rPr kumimoji="0" lang="zh-CN" altLang="zh-CN" sz="1100" dirty="0">
                <a:solidFill>
                  <a:srgbClr val="FF0000"/>
                </a:solidFill>
                <a:latin typeface="微软雅黑" pitchFamily="34" charset="-122"/>
                <a:ea typeface="微软雅黑" pitchFamily="34" charset="-122"/>
              </a:rPr>
              <a:t>任务编号</a:t>
            </a:r>
            <a:r>
              <a:rPr kumimoji="0" lang="en-US" altLang="zh-CN" sz="1100" dirty="0">
                <a:solidFill>
                  <a:srgbClr val="FF0000"/>
                </a:solidFill>
                <a:latin typeface="微软雅黑" pitchFamily="34" charset="-122"/>
                <a:ea typeface="微软雅黑" pitchFamily="34" charset="-122"/>
              </a:rPr>
              <a:t>-</a:t>
            </a:r>
            <a:r>
              <a:rPr kumimoji="0" lang="zh-CN" altLang="zh-CN" sz="1100" dirty="0">
                <a:solidFill>
                  <a:srgbClr val="FF0000"/>
                </a:solidFill>
                <a:latin typeface="微软雅黑" pitchFamily="34" charset="-122"/>
                <a:ea typeface="微软雅黑" pitchFamily="34" charset="-122"/>
              </a:rPr>
              <a:t>年度</a:t>
            </a:r>
            <a:r>
              <a:rPr kumimoji="0" lang="en-US" altLang="zh-CN" sz="1100" dirty="0">
                <a:solidFill>
                  <a:srgbClr val="FF0000"/>
                </a:solidFill>
                <a:latin typeface="微软雅黑" pitchFamily="34" charset="-122"/>
                <a:ea typeface="微软雅黑" pitchFamily="34" charset="-122"/>
              </a:rPr>
              <a:t>-</a:t>
            </a:r>
            <a:r>
              <a:rPr kumimoji="0" lang="zh-CN" altLang="zh-CN" sz="1100" dirty="0">
                <a:solidFill>
                  <a:srgbClr val="FF0000"/>
                </a:solidFill>
                <a:latin typeface="微软雅黑" pitchFamily="34" charset="-122"/>
                <a:ea typeface="微软雅黑" pitchFamily="34" charset="-122"/>
              </a:rPr>
              <a:t>载体序号”；不能脱离生成系统或设备的电子文件，填写其所在业务系统或生成设备的名称、系统访问路径或设备存放地，以及责任者等信息。</a:t>
            </a:r>
            <a:r>
              <a:rPr kumimoji="0" lang="zh-CN" altLang="en-US" sz="1100" dirty="0">
                <a:solidFill>
                  <a:srgbClr val="FF0000"/>
                </a:solidFill>
                <a:latin typeface="微软雅黑" pitchFamily="34" charset="-122"/>
                <a:ea typeface="微软雅黑" pitchFamily="34" charset="-122"/>
              </a:rPr>
              <a:t>。</a:t>
            </a:r>
          </a:p>
        </p:txBody>
      </p:sp>
      <p:cxnSp>
        <p:nvCxnSpPr>
          <p:cNvPr id="78" name="直接箭头连接符 77">
            <a:extLst>
              <a:ext uri="{FF2B5EF4-FFF2-40B4-BE49-F238E27FC236}">
                <a16:creationId xmlns:a16="http://schemas.microsoft.com/office/drawing/2014/main" xmlns="" id="{FF3C74AD-FBE7-4447-8F03-FB4FD923DB1C}"/>
              </a:ext>
            </a:extLst>
          </p:cNvPr>
          <p:cNvCxnSpPr/>
          <p:nvPr/>
        </p:nvCxnSpPr>
        <p:spPr bwMode="auto">
          <a:xfrm>
            <a:off x="10149572" y="2472556"/>
            <a:ext cx="0" cy="23336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0" name="文本框 18"/>
          <p:cNvSpPr txBox="1">
            <a:spLocks noChangeArrowheads="1"/>
          </p:cNvSpPr>
          <p:nvPr/>
        </p:nvSpPr>
        <p:spPr bwMode="auto">
          <a:xfrm>
            <a:off x="1806220" y="6066182"/>
            <a:ext cx="6875462" cy="76993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文件题名：实验记录必须要补充自拟标题，注明关于哪个研究内容的实验记录。另外，如果留存的实验记录主要用于其他项目，并已经归档在其他项目档案里的，需要在目录内填写实验记录名称，在备注栏内填写已归档实验记录本的档号；若实验记录本主要用于其他项目，但还未归档在其他项目里的，需要复印与本专项实验相关内容，并归入本专项，并附上复印说明。</a:t>
            </a:r>
          </a:p>
        </p:txBody>
      </p:sp>
      <p:cxnSp>
        <p:nvCxnSpPr>
          <p:cNvPr id="82" name="直接箭头连接符 81">
            <a:extLst>
              <a:ext uri="{FF2B5EF4-FFF2-40B4-BE49-F238E27FC236}">
                <a16:creationId xmlns:a16="http://schemas.microsoft.com/office/drawing/2014/main" xmlns="" id="{FF3C74AD-FBE7-4447-8F03-FB4FD923DB1C}"/>
              </a:ext>
            </a:extLst>
          </p:cNvPr>
          <p:cNvCxnSpPr/>
          <p:nvPr/>
        </p:nvCxnSpPr>
        <p:spPr bwMode="auto">
          <a:xfrm>
            <a:off x="3707357" y="5783870"/>
            <a:ext cx="0" cy="23336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9" name="文本框 18">
            <a:extLst>
              <a:ext uri="{FF2B5EF4-FFF2-40B4-BE49-F238E27FC236}">
                <a16:creationId xmlns:a16="http://schemas.microsoft.com/office/drawing/2014/main" xmlns="" id="{90702DED-C014-481C-BA45-78BA21D6A6E9}"/>
              </a:ext>
            </a:extLst>
          </p:cNvPr>
          <p:cNvSpPr txBox="1">
            <a:spLocks noChangeArrowheads="1"/>
          </p:cNvSpPr>
          <p:nvPr/>
        </p:nvSpPr>
        <p:spPr bwMode="auto">
          <a:xfrm>
            <a:off x="6982280" y="2017442"/>
            <a:ext cx="1623181" cy="600164"/>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pPr lvl="0"/>
            <a:r>
              <a:rPr kumimoji="0" lang="zh-CN" altLang="en-US" sz="1100" dirty="0">
                <a:solidFill>
                  <a:srgbClr val="FF0000"/>
                </a:solidFill>
                <a:latin typeface="微软雅黑" pitchFamily="34" charset="-122"/>
                <a:ea typeface="微软雅黑" pitchFamily="34" charset="-122"/>
              </a:rPr>
              <a:t>载体形式：</a:t>
            </a:r>
            <a:r>
              <a:rPr kumimoji="0" lang="zh-CN" altLang="zh-CN" sz="1100" dirty="0">
                <a:solidFill>
                  <a:srgbClr val="FF0000"/>
                </a:solidFill>
                <a:latin typeface="微软雅黑" pitchFamily="34" charset="-122"/>
                <a:ea typeface="微软雅黑" pitchFamily="34" charset="-122"/>
              </a:rPr>
              <a:t>填写文件材料载体状态，如“纸质”</a:t>
            </a:r>
            <a:r>
              <a:rPr kumimoji="0" lang="zh-CN" altLang="en-US" sz="1100" dirty="0">
                <a:solidFill>
                  <a:srgbClr val="FF0000"/>
                </a:solidFill>
                <a:latin typeface="微软雅黑" pitchFamily="34" charset="-122"/>
                <a:ea typeface="微软雅黑" pitchFamily="34" charset="-122"/>
              </a:rPr>
              <a:t>或“纸质和电子”。</a:t>
            </a:r>
          </a:p>
        </p:txBody>
      </p:sp>
      <p:cxnSp>
        <p:nvCxnSpPr>
          <p:cNvPr id="42" name="直接箭头连接符 41">
            <a:extLst>
              <a:ext uri="{FF2B5EF4-FFF2-40B4-BE49-F238E27FC236}">
                <a16:creationId xmlns:a16="http://schemas.microsoft.com/office/drawing/2014/main" xmlns="" id="{D618D1F1-BE64-40A9-9CD5-F964CC475D1B}"/>
              </a:ext>
            </a:extLst>
          </p:cNvPr>
          <p:cNvCxnSpPr>
            <a:cxnSpLocks/>
          </p:cNvCxnSpPr>
          <p:nvPr/>
        </p:nvCxnSpPr>
        <p:spPr bwMode="auto">
          <a:xfrm>
            <a:off x="7363919" y="2627449"/>
            <a:ext cx="0" cy="15240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023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24">
            <a:extLst>
              <a:ext uri="{FF2B5EF4-FFF2-40B4-BE49-F238E27FC236}">
                <a16:creationId xmlns:a16="http://schemas.microsoft.com/office/drawing/2014/main" xmlns="" id="{716E501C-0BA1-4614-B1E7-E2DCDB22B716}"/>
              </a:ext>
            </a:extLst>
          </p:cNvPr>
          <p:cNvGrpSpPr>
            <a:grpSpLocks/>
          </p:cNvGrpSpPr>
          <p:nvPr/>
        </p:nvGrpSpPr>
        <p:grpSpPr bwMode="auto">
          <a:xfrm>
            <a:off x="1351398" y="0"/>
            <a:ext cx="3167063" cy="6858000"/>
            <a:chOff x="838200" y="0"/>
            <a:chExt cx="3167112" cy="6858000"/>
          </a:xfrm>
          <a:solidFill>
            <a:schemeClr val="accent5">
              <a:lumMod val="50000"/>
            </a:schemeClr>
          </a:solidFill>
        </p:grpSpPr>
        <p:sp>
          <p:nvSpPr>
            <p:cNvPr id="9" name="矩形 8">
              <a:extLst>
                <a:ext uri="{FF2B5EF4-FFF2-40B4-BE49-F238E27FC236}">
                  <a16:creationId xmlns:a16="http://schemas.microsoft.com/office/drawing/2014/main" xmlns="" id="{7EDAFAC1-1E12-4B23-8A20-6D19EF6CEE47}"/>
                </a:ext>
              </a:extLst>
            </p:cNvPr>
            <p:cNvSpPr/>
            <p:nvPr/>
          </p:nvSpPr>
          <p:spPr>
            <a:xfrm>
              <a:off x="838200" y="0"/>
              <a:ext cx="316711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0" name="椭圆 9">
              <a:extLst>
                <a:ext uri="{FF2B5EF4-FFF2-40B4-BE49-F238E27FC236}">
                  <a16:creationId xmlns:a16="http://schemas.microsoft.com/office/drawing/2014/main" xmlns="" id="{BB8FA5E2-AE8B-4E8C-B081-51EB8FC8775D}"/>
                </a:ext>
              </a:extLst>
            </p:cNvPr>
            <p:cNvSpPr/>
            <p:nvPr/>
          </p:nvSpPr>
          <p:spPr>
            <a:xfrm>
              <a:off x="1557349" y="2200275"/>
              <a:ext cx="1906616" cy="192246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grpSp>
      <p:sp>
        <p:nvSpPr>
          <p:cNvPr id="44035" name="文本框 127"/>
          <p:cNvSpPr txBox="1">
            <a:spLocks noChangeArrowheads="1"/>
          </p:cNvSpPr>
          <p:nvPr/>
        </p:nvSpPr>
        <p:spPr bwMode="auto">
          <a:xfrm>
            <a:off x="2527471" y="2376487"/>
            <a:ext cx="992716"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pPr eaLnBrk="1" hangingPunct="1"/>
            <a:r>
              <a:rPr lang="en-US" altLang="zh-CN" sz="9600" b="1" dirty="0">
                <a:solidFill>
                  <a:schemeClr val="accent5">
                    <a:lumMod val="75000"/>
                  </a:schemeClr>
                </a:solidFill>
                <a:latin typeface="微软雅黑" pitchFamily="34" charset="-122"/>
                <a:ea typeface="微软雅黑" pitchFamily="34" charset="-122"/>
              </a:rPr>
              <a:t>3</a:t>
            </a:r>
            <a:endParaRPr lang="zh-CN" altLang="en-US" sz="9600" b="1" dirty="0">
              <a:solidFill>
                <a:schemeClr val="accent5">
                  <a:lumMod val="75000"/>
                </a:schemeClr>
              </a:solidFill>
              <a:latin typeface="微软雅黑" pitchFamily="34" charset="-122"/>
              <a:ea typeface="微软雅黑" pitchFamily="34" charset="-122"/>
            </a:endParaRPr>
          </a:p>
        </p:txBody>
      </p:sp>
      <p:sp>
        <p:nvSpPr>
          <p:cNvPr id="41" name="文本框 40"/>
          <p:cNvSpPr txBox="1">
            <a:spLocks noChangeArrowheads="1"/>
          </p:cNvSpPr>
          <p:nvPr/>
        </p:nvSpPr>
        <p:spPr bwMode="auto">
          <a:xfrm>
            <a:off x="4832351" y="2662734"/>
            <a:ext cx="686858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4400" b="1" dirty="0">
                <a:solidFill>
                  <a:schemeClr val="accent5">
                    <a:lumMod val="50000"/>
                  </a:schemeClr>
                </a:solidFill>
                <a:latin typeface="微软雅黑" pitchFamily="34" charset="-122"/>
                <a:ea typeface="微软雅黑" pitchFamily="34" charset="-122"/>
              </a:rPr>
              <a:t>声像目录</a:t>
            </a:r>
          </a:p>
        </p:txBody>
      </p:sp>
      <p:sp>
        <p:nvSpPr>
          <p:cNvPr id="44037" name="文本框 32"/>
          <p:cNvSpPr txBox="1">
            <a:spLocks noChangeArrowheads="1"/>
          </p:cNvSpPr>
          <p:nvPr/>
        </p:nvSpPr>
        <p:spPr bwMode="auto">
          <a:xfrm>
            <a:off x="9425517" y="1479551"/>
            <a:ext cx="3198283" cy="333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pPr algn="ctr" eaLnBrk="1" hangingPunct="1">
              <a:lnSpc>
                <a:spcPts val="2000"/>
              </a:lnSpc>
            </a:pPr>
            <a:r>
              <a:rPr kumimoji="0" lang="zh-CN" altLang="en-US" sz="1600" b="1" dirty="0">
                <a:solidFill>
                  <a:schemeClr val="accent5">
                    <a:lumMod val="50000"/>
                  </a:schemeClr>
                </a:solidFill>
                <a:latin typeface="微软雅黑" pitchFamily="34" charset="-122"/>
                <a:ea typeface="微软雅黑" pitchFamily="34" charset="-122"/>
              </a:rPr>
              <a:t>生物物理所</a:t>
            </a:r>
          </a:p>
        </p:txBody>
      </p:sp>
    </p:spTree>
    <p:extLst>
      <p:ext uri="{BB962C8B-B14F-4D97-AF65-F5344CB8AC3E}">
        <p14:creationId xmlns:p14="http://schemas.microsoft.com/office/powerpoint/2010/main" val="22873363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iterate type="lt">
                                    <p:tmPct val="16000"/>
                                  </p:iterate>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ppt_x"/>
                                          </p:val>
                                        </p:tav>
                                        <p:tav tm="100000">
                                          <p:val>
                                            <p:strVal val="#ppt_x"/>
                                          </p:val>
                                        </p:tav>
                                      </p:tavLst>
                                    </p:anim>
                                    <p:anim calcmode="lin" valueType="num">
                                      <p:cBhvr additive="base">
                                        <p:cTn id="8" dur="500" fill="hold"/>
                                        <p:tgtEl>
                                          <p:spTgt spid="41"/>
                                        </p:tgtEl>
                                        <p:attrNameLst>
                                          <p:attrName>ppt_y</p:attrName>
                                        </p:attrNameLst>
                                      </p:cBhvr>
                                      <p:tavLst>
                                        <p:tav tm="0">
                                          <p:val>
                                            <p:strVal val="1+#ppt_h/2"/>
                                          </p:val>
                                        </p:tav>
                                        <p:tav tm="100000">
                                          <p:val>
                                            <p:strVal val="#ppt_y"/>
                                          </p:val>
                                        </p:tav>
                                      </p:tavLst>
                                    </p:anim>
                                  </p:childTnLst>
                                </p:cTn>
                              </p:par>
                              <p:par>
                                <p:cTn id="9" presetID="22" presetClass="entr" presetSubtype="1"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AutoShape 4"/>
          <p:cNvSpPr>
            <a:spLocks noChangeArrowheads="1"/>
          </p:cNvSpPr>
          <p:nvPr/>
        </p:nvSpPr>
        <p:spPr bwMode="auto">
          <a:xfrm>
            <a:off x="431801" y="53975"/>
            <a:ext cx="11425767" cy="854075"/>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round/>
                <a:headEnd/>
                <a:tailEnd/>
              </a14:hiddenLine>
            </a:ext>
          </a:extLst>
        </p:spPr>
        <p:txBody>
          <a:bodyPr lIns="0" tIns="72000" rIns="0" bIns="144000">
            <a:spAutoFit/>
          </a:bodyPr>
          <a:lstStyle/>
          <a:p>
            <a:pPr eaLnBrk="1" hangingPunct="1">
              <a:buFont typeface="Arial" charset="0"/>
              <a:buNone/>
            </a:pPr>
            <a:r>
              <a:rPr lang="zh-CN" altLang="en-US" sz="3600" b="1">
                <a:solidFill>
                  <a:srgbClr val="000000"/>
                </a:solidFill>
                <a:latin typeface="幼圆" pitchFamily="49" charset="-122"/>
                <a:ea typeface="幼圆" pitchFamily="49" charset="-122"/>
                <a:sym typeface="Arial" charset="0"/>
              </a:rPr>
              <a:t>（一）照片档案目录</a:t>
            </a:r>
          </a:p>
        </p:txBody>
      </p:sp>
      <p:sp>
        <p:nvSpPr>
          <p:cNvPr id="46085" name="矩形 1"/>
          <p:cNvSpPr>
            <a:spLocks noChangeArrowheads="1"/>
          </p:cNvSpPr>
          <p:nvPr/>
        </p:nvSpPr>
        <p:spPr bwMode="auto">
          <a:xfrm>
            <a:off x="607484" y="944722"/>
            <a:ext cx="1095374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30000"/>
              </a:lnSpc>
            </a:pPr>
            <a:r>
              <a:rPr lang="en-US" altLang="zh-CN" sz="2000" dirty="0">
                <a:solidFill>
                  <a:srgbClr val="000000"/>
                </a:solidFill>
                <a:latin typeface="微软雅黑" pitchFamily="34" charset="-122"/>
                <a:ea typeface="微软雅黑" pitchFamily="34" charset="-122"/>
                <a:sym typeface="Times New Roman" pitchFamily="18" charset="0"/>
              </a:rPr>
              <a:t>ZP-XDB37010101</a:t>
            </a:r>
            <a:r>
              <a:rPr lang="zh-CN" altLang="en-US" sz="2000" dirty="0">
                <a:solidFill>
                  <a:srgbClr val="000000"/>
                </a:solidFill>
                <a:latin typeface="微软雅黑" pitchFamily="34" charset="-122"/>
                <a:ea typeface="微软雅黑" pitchFamily="34" charset="-122"/>
                <a:sym typeface="Times New Roman" pitchFamily="18" charset="0"/>
              </a:rPr>
              <a:t>，照片档案以“件”为单位整理。</a:t>
            </a:r>
            <a:endParaRPr lang="en-US" altLang="zh-CN" sz="2000" dirty="0">
              <a:solidFill>
                <a:srgbClr val="000000"/>
              </a:solidFill>
              <a:latin typeface="微软雅黑" pitchFamily="34" charset="-122"/>
              <a:ea typeface="微软雅黑" pitchFamily="34" charset="-122"/>
              <a:sym typeface="Times New Roman" pitchFamily="18" charset="0"/>
            </a:endParaRPr>
          </a:p>
        </p:txBody>
      </p:sp>
      <p:sp>
        <p:nvSpPr>
          <p:cNvPr id="12" name="椭圆 11">
            <a:extLst>
              <a:ext uri="{FF2B5EF4-FFF2-40B4-BE49-F238E27FC236}">
                <a16:creationId xmlns:a16="http://schemas.microsoft.com/office/drawing/2014/main" xmlns="" id="{83CA5157-203D-4687-92F1-9E73E7DC8FA4}"/>
              </a:ext>
            </a:extLst>
          </p:cNvPr>
          <p:cNvSpPr/>
          <p:nvPr/>
        </p:nvSpPr>
        <p:spPr>
          <a:xfrm>
            <a:off x="511176" y="1012503"/>
            <a:ext cx="607484" cy="431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6087" name="文本框 18"/>
          <p:cNvSpPr txBox="1">
            <a:spLocks noChangeArrowheads="1"/>
          </p:cNvSpPr>
          <p:nvPr/>
        </p:nvSpPr>
        <p:spPr bwMode="auto">
          <a:xfrm>
            <a:off x="988072" y="817722"/>
            <a:ext cx="4320117"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000000"/>
                </a:solidFill>
                <a:miter lim="800000"/>
                <a:headEnd/>
                <a:tailEnd/>
              </a14:hiddenLine>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pPr>
              <a:buFont typeface="Arial" charset="0"/>
              <a:buNone/>
            </a:pPr>
            <a:r>
              <a:rPr kumimoji="0" lang="zh-CN" altLang="en-US" sz="1000" dirty="0">
                <a:solidFill>
                  <a:srgbClr val="FF0000"/>
                </a:solidFill>
                <a:latin typeface="微软雅黑" pitchFamily="34" charset="-122"/>
                <a:ea typeface="微软雅黑" pitchFamily="34" charset="-122"/>
              </a:rPr>
              <a:t>“</a:t>
            </a:r>
            <a:r>
              <a:rPr kumimoji="0" lang="en-US" altLang="zh-CN" sz="1000" dirty="0">
                <a:solidFill>
                  <a:srgbClr val="FF0000"/>
                </a:solidFill>
                <a:latin typeface="微软雅黑" pitchFamily="34" charset="-122"/>
                <a:ea typeface="微软雅黑" pitchFamily="34" charset="-122"/>
              </a:rPr>
              <a:t>ZP</a:t>
            </a:r>
            <a:r>
              <a:rPr kumimoji="0" lang="zh-CN" altLang="en-US" sz="1000" dirty="0">
                <a:solidFill>
                  <a:srgbClr val="FF0000"/>
                </a:solidFill>
                <a:latin typeface="微软雅黑" pitchFamily="34" charset="-122"/>
                <a:ea typeface="微软雅黑" pitchFamily="34" charset="-122"/>
              </a:rPr>
              <a:t>”为声像档案</a:t>
            </a:r>
            <a:r>
              <a:rPr kumimoji="0" lang="en-US" altLang="zh-CN" sz="1000" dirty="0">
                <a:solidFill>
                  <a:srgbClr val="FF0000"/>
                </a:solidFill>
                <a:latin typeface="微软雅黑" pitchFamily="34" charset="-122"/>
                <a:ea typeface="微软雅黑" pitchFamily="34" charset="-122"/>
              </a:rPr>
              <a:t>-</a:t>
            </a:r>
            <a:r>
              <a:rPr kumimoji="0" lang="zh-CN" altLang="en-US" sz="1000" dirty="0">
                <a:solidFill>
                  <a:srgbClr val="FF0000"/>
                </a:solidFill>
                <a:latin typeface="微软雅黑" pitchFamily="34" charset="-122"/>
                <a:ea typeface="微软雅黑" pitchFamily="34" charset="-122"/>
              </a:rPr>
              <a:t>照片类档案的分类代码</a:t>
            </a:r>
          </a:p>
        </p:txBody>
      </p:sp>
      <p:sp>
        <p:nvSpPr>
          <p:cNvPr id="46088" name="文本框 18"/>
          <p:cNvSpPr txBox="1">
            <a:spLocks noChangeArrowheads="1"/>
          </p:cNvSpPr>
          <p:nvPr/>
        </p:nvSpPr>
        <p:spPr bwMode="auto">
          <a:xfrm>
            <a:off x="814918" y="1444303"/>
            <a:ext cx="2789767" cy="430212"/>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任务名称：所承担任务全称或规范简称，即本子课题</a:t>
            </a:r>
            <a:r>
              <a:rPr kumimoji="0" lang="en-US" altLang="zh-CN" sz="1100" dirty="0">
                <a:solidFill>
                  <a:srgbClr val="FF0000"/>
                </a:solidFill>
                <a:latin typeface="微软雅黑" pitchFamily="34" charset="-122"/>
                <a:ea typeface="微软雅黑" pitchFamily="34" charset="-122"/>
              </a:rPr>
              <a:t>/</a:t>
            </a:r>
            <a:r>
              <a:rPr kumimoji="0" lang="zh-CN" altLang="en-US" sz="1100" dirty="0">
                <a:solidFill>
                  <a:srgbClr val="FF0000"/>
                </a:solidFill>
                <a:latin typeface="微软雅黑" pitchFamily="34" charset="-122"/>
                <a:ea typeface="微软雅黑" pitchFamily="34" charset="-122"/>
              </a:rPr>
              <a:t>课题</a:t>
            </a:r>
            <a:r>
              <a:rPr kumimoji="0" lang="en-US" altLang="zh-CN" sz="1100" dirty="0">
                <a:solidFill>
                  <a:srgbClr val="FF0000"/>
                </a:solidFill>
                <a:latin typeface="微软雅黑" pitchFamily="34" charset="-122"/>
                <a:ea typeface="微软雅黑" pitchFamily="34" charset="-122"/>
              </a:rPr>
              <a:t>/</a:t>
            </a:r>
            <a:r>
              <a:rPr kumimoji="0" lang="zh-CN" altLang="en-US" sz="1100" dirty="0">
                <a:solidFill>
                  <a:srgbClr val="FF0000"/>
                </a:solidFill>
                <a:latin typeface="微软雅黑" pitchFamily="34" charset="-122"/>
                <a:ea typeface="微软雅黑" pitchFamily="34" charset="-122"/>
              </a:rPr>
              <a:t>项目名称。</a:t>
            </a:r>
          </a:p>
        </p:txBody>
      </p:sp>
      <p:cxnSp>
        <p:nvCxnSpPr>
          <p:cNvPr id="16" name="直接箭头连接符 15">
            <a:extLst>
              <a:ext uri="{FF2B5EF4-FFF2-40B4-BE49-F238E27FC236}">
                <a16:creationId xmlns:a16="http://schemas.microsoft.com/office/drawing/2014/main" xmlns="" id="{8ADF3B56-3A9A-47F5-A04E-20324463793A}"/>
              </a:ext>
            </a:extLst>
          </p:cNvPr>
          <p:cNvCxnSpPr/>
          <p:nvPr/>
        </p:nvCxnSpPr>
        <p:spPr bwMode="auto">
          <a:xfrm>
            <a:off x="2044668" y="1954055"/>
            <a:ext cx="0" cy="25241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6090" name="文本框 18"/>
          <p:cNvSpPr txBox="1">
            <a:spLocks noChangeArrowheads="1"/>
          </p:cNvSpPr>
          <p:nvPr/>
        </p:nvSpPr>
        <p:spPr bwMode="auto">
          <a:xfrm>
            <a:off x="388254" y="5610388"/>
            <a:ext cx="3291416" cy="600164"/>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pPr algn="ctr"/>
            <a:r>
              <a:rPr kumimoji="0" lang="zh-CN" altLang="en-US" sz="1100" dirty="0">
                <a:solidFill>
                  <a:srgbClr val="FF0000"/>
                </a:solidFill>
                <a:latin typeface="微软雅黑" pitchFamily="34" charset="-122"/>
                <a:ea typeface="微软雅黑" pitchFamily="34" charset="-122"/>
              </a:rPr>
              <a:t>先导专项档号：根据“生物大分子复合体结构与功能的跨尺度研究</a:t>
            </a:r>
            <a:r>
              <a:rPr kumimoji="0" lang="en-US" altLang="zh-CN" sz="1100" dirty="0">
                <a:solidFill>
                  <a:srgbClr val="FF0000"/>
                </a:solidFill>
                <a:latin typeface="微软雅黑" pitchFamily="34" charset="-122"/>
                <a:ea typeface="微软雅黑" pitchFamily="34" charset="-122"/>
              </a:rPr>
              <a:t>”</a:t>
            </a:r>
            <a:r>
              <a:rPr kumimoji="0" lang="zh-CN" altLang="en-US" sz="1100" dirty="0">
                <a:solidFill>
                  <a:srgbClr val="FF0000"/>
                </a:solidFill>
                <a:latin typeface="微软雅黑" pitchFamily="34" charset="-122"/>
                <a:ea typeface="微软雅黑" pitchFamily="34" charset="-122"/>
              </a:rPr>
              <a:t>先导专项档号编制规则编制的档号。照片以“件”为单位，从“</a:t>
            </a:r>
            <a:r>
              <a:rPr kumimoji="0" lang="en-US" altLang="zh-CN" sz="1100" dirty="0">
                <a:solidFill>
                  <a:srgbClr val="FF0000"/>
                </a:solidFill>
                <a:latin typeface="微软雅黑" pitchFamily="34" charset="-122"/>
                <a:ea typeface="微软雅黑" pitchFamily="34" charset="-122"/>
              </a:rPr>
              <a:t>0001</a:t>
            </a:r>
            <a:r>
              <a:rPr kumimoji="0" lang="zh-CN" altLang="en-US" sz="1100" dirty="0">
                <a:solidFill>
                  <a:srgbClr val="FF0000"/>
                </a:solidFill>
                <a:latin typeface="微软雅黑" pitchFamily="34" charset="-122"/>
                <a:ea typeface="微软雅黑" pitchFamily="34" charset="-122"/>
              </a:rPr>
              <a:t>”开始。</a:t>
            </a:r>
          </a:p>
        </p:txBody>
      </p:sp>
      <p:cxnSp>
        <p:nvCxnSpPr>
          <p:cNvPr id="22" name="肘形连接符 21">
            <a:extLst>
              <a:ext uri="{FF2B5EF4-FFF2-40B4-BE49-F238E27FC236}">
                <a16:creationId xmlns:a16="http://schemas.microsoft.com/office/drawing/2014/main" xmlns="" id="{3FB822A6-B526-452C-A36F-CCC41874D3BD}"/>
              </a:ext>
            </a:extLst>
          </p:cNvPr>
          <p:cNvCxnSpPr/>
          <p:nvPr/>
        </p:nvCxnSpPr>
        <p:spPr>
          <a:xfrm rot="5400000" flipH="1" flipV="1">
            <a:off x="-410526" y="4052949"/>
            <a:ext cx="2689121" cy="425757"/>
          </a:xfrm>
          <a:prstGeom prst="bentConnector2">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6092" name="文本框 18"/>
          <p:cNvSpPr txBox="1">
            <a:spLocks noChangeArrowheads="1"/>
          </p:cNvSpPr>
          <p:nvPr/>
        </p:nvSpPr>
        <p:spPr bwMode="auto">
          <a:xfrm>
            <a:off x="1883834" y="5008270"/>
            <a:ext cx="2135717" cy="43088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立档单位档号：由各任务承担单位的声像档案管理人员填写。</a:t>
            </a:r>
          </a:p>
        </p:txBody>
      </p:sp>
      <p:sp>
        <p:nvSpPr>
          <p:cNvPr id="46094" name="文本框 18"/>
          <p:cNvSpPr txBox="1">
            <a:spLocks noChangeArrowheads="1"/>
          </p:cNvSpPr>
          <p:nvPr/>
        </p:nvSpPr>
        <p:spPr bwMode="auto">
          <a:xfrm>
            <a:off x="3728719" y="1437165"/>
            <a:ext cx="5410200" cy="431800"/>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a:solidFill>
                  <a:srgbClr val="FF0000"/>
                </a:solidFill>
                <a:latin typeface="微软雅黑" pitchFamily="34" charset="-122"/>
                <a:ea typeface="微软雅黑" pitchFamily="34" charset="-122"/>
              </a:rPr>
              <a:t>题名：填写照片所反映的主要内容，照片中涉及重要人物，应标明任务的姓名、身份（职务）和所处位置，并外加“</a:t>
            </a:r>
            <a:r>
              <a:rPr kumimoji="0" lang="en-US" altLang="zh-CN" sz="1100">
                <a:solidFill>
                  <a:srgbClr val="FF0000"/>
                </a:solidFill>
                <a:latin typeface="微软雅黑" pitchFamily="34" charset="-122"/>
                <a:ea typeface="微软雅黑" pitchFamily="34" charset="-122"/>
              </a:rPr>
              <a:t>[ ]</a:t>
            </a:r>
            <a:r>
              <a:rPr kumimoji="0" lang="zh-CN" altLang="en-US" sz="1100">
                <a:solidFill>
                  <a:srgbClr val="FF0000"/>
                </a:solidFill>
                <a:latin typeface="微软雅黑" pitchFamily="34" charset="-122"/>
                <a:ea typeface="微软雅黑" pitchFamily="34" charset="-122"/>
              </a:rPr>
              <a:t>”。</a:t>
            </a:r>
          </a:p>
        </p:txBody>
      </p:sp>
      <p:sp>
        <p:nvSpPr>
          <p:cNvPr id="46096" name="文本框 18"/>
          <p:cNvSpPr txBox="1">
            <a:spLocks noChangeArrowheads="1"/>
          </p:cNvSpPr>
          <p:nvPr/>
        </p:nvSpPr>
        <p:spPr bwMode="auto">
          <a:xfrm>
            <a:off x="3934061" y="5610387"/>
            <a:ext cx="3901016" cy="769441"/>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张数：填写一件中包含的照片张数，关于同一个内容的多张照片放置一个文件夹内，文件夹名称为对应的“先导专项档号”。</a:t>
            </a:r>
            <a:r>
              <a:rPr kumimoji="0" lang="en-US" altLang="zh-CN" sz="1100" dirty="0">
                <a:solidFill>
                  <a:srgbClr val="FF0000"/>
                </a:solidFill>
                <a:latin typeface="微软雅黑" pitchFamily="34" charset="-122"/>
                <a:ea typeface="微软雅黑" pitchFamily="34" charset="-122"/>
              </a:rPr>
              <a:t> </a:t>
            </a:r>
            <a:r>
              <a:rPr kumimoji="0" lang="zh-CN" altLang="en-US" sz="1100" dirty="0">
                <a:solidFill>
                  <a:srgbClr val="FF0000"/>
                </a:solidFill>
                <a:latin typeface="微软雅黑" pitchFamily="34" charset="-122"/>
                <a:ea typeface="微软雅黑" pitchFamily="34" charset="-122"/>
              </a:rPr>
              <a:t>如</a:t>
            </a:r>
            <a:r>
              <a:rPr kumimoji="0" lang="en-US" altLang="zh-CN" sz="1100" dirty="0">
                <a:solidFill>
                  <a:srgbClr val="FF0000"/>
                </a:solidFill>
                <a:latin typeface="微软雅黑" pitchFamily="34" charset="-122"/>
                <a:ea typeface="微软雅黑" pitchFamily="34" charset="-122"/>
              </a:rPr>
              <a:t>ZP-</a:t>
            </a:r>
            <a:r>
              <a:rPr kumimoji="0" lang="en-US" altLang="zh-CN" sz="1100" dirty="0">
                <a:solidFill>
                  <a:srgbClr val="FF0000"/>
                </a:solidFill>
                <a:latin typeface="微软雅黑" pitchFamily="34" charset="-122"/>
                <a:ea typeface="微软雅黑" pitchFamily="34" charset="-122"/>
                <a:sym typeface="Times New Roman" pitchFamily="18" charset="0"/>
              </a:rPr>
              <a:t>XDB08010101-0001</a:t>
            </a:r>
            <a:r>
              <a:rPr kumimoji="0" lang="zh-CN" altLang="en-US" sz="1100" dirty="0">
                <a:solidFill>
                  <a:srgbClr val="FF0000"/>
                </a:solidFill>
                <a:latin typeface="微软雅黑" pitchFamily="34" charset="-122"/>
                <a:ea typeface="微软雅黑" pitchFamily="34" charset="-122"/>
                <a:sym typeface="Times New Roman" pitchFamily="18" charset="0"/>
              </a:rPr>
              <a:t>，</a:t>
            </a:r>
            <a:r>
              <a:rPr kumimoji="0" lang="en-US" altLang="zh-CN" sz="1100">
                <a:solidFill>
                  <a:srgbClr val="FF0000"/>
                </a:solidFill>
                <a:latin typeface="微软雅黑" pitchFamily="34" charset="-122"/>
                <a:ea typeface="微软雅黑" pitchFamily="34" charset="-122"/>
                <a:sym typeface="Times New Roman" pitchFamily="18" charset="0"/>
              </a:rPr>
              <a:t>ZP-XDB08010101-0002</a:t>
            </a:r>
            <a:r>
              <a:rPr kumimoji="0" lang="zh-CN" altLang="en-US" sz="1100" dirty="0">
                <a:solidFill>
                  <a:srgbClr val="FF0000"/>
                </a:solidFill>
                <a:latin typeface="微软雅黑" pitchFamily="34" charset="-122"/>
                <a:ea typeface="微软雅黑" pitchFamily="34" charset="-122"/>
                <a:sym typeface="Times New Roman" pitchFamily="18" charset="0"/>
              </a:rPr>
              <a:t>。</a:t>
            </a:r>
            <a:endParaRPr kumimoji="0" lang="zh-CN" altLang="en-US" sz="1100" dirty="0">
              <a:solidFill>
                <a:srgbClr val="FF0000"/>
              </a:solidFill>
              <a:latin typeface="微软雅黑" pitchFamily="34" charset="-122"/>
              <a:ea typeface="微软雅黑" pitchFamily="34" charset="-122"/>
            </a:endParaRPr>
          </a:p>
        </p:txBody>
      </p:sp>
      <p:sp>
        <p:nvSpPr>
          <p:cNvPr id="46108" name="文本框 18"/>
          <p:cNvSpPr txBox="1">
            <a:spLocks noChangeArrowheads="1"/>
          </p:cNvSpPr>
          <p:nvPr/>
        </p:nvSpPr>
        <p:spPr bwMode="auto">
          <a:xfrm>
            <a:off x="9544089" y="1554740"/>
            <a:ext cx="1860551" cy="43088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文字说明：照片的事由、地点、人物、背景等要素。</a:t>
            </a:r>
          </a:p>
        </p:txBody>
      </p:sp>
      <p:cxnSp>
        <p:nvCxnSpPr>
          <p:cNvPr id="30" name="直接箭头连接符 29">
            <a:extLst>
              <a:ext uri="{FF2B5EF4-FFF2-40B4-BE49-F238E27FC236}">
                <a16:creationId xmlns:a16="http://schemas.microsoft.com/office/drawing/2014/main" xmlns="" id="{BF700E43-3862-4A75-9C5F-CB7EB31CC322}"/>
              </a:ext>
            </a:extLst>
          </p:cNvPr>
          <p:cNvCxnSpPr/>
          <p:nvPr/>
        </p:nvCxnSpPr>
        <p:spPr bwMode="auto">
          <a:xfrm>
            <a:off x="10474364" y="2029270"/>
            <a:ext cx="0" cy="25241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 name="表格 1"/>
          <p:cNvGraphicFramePr>
            <a:graphicFrameLocks noGrp="1"/>
          </p:cNvGraphicFramePr>
          <p:nvPr>
            <p:extLst>
              <p:ext uri="{D42A27DB-BD31-4B8C-83A1-F6EECF244321}">
                <p14:modId xmlns:p14="http://schemas.microsoft.com/office/powerpoint/2010/main" val="179110756"/>
              </p:ext>
            </p:extLst>
          </p:nvPr>
        </p:nvGraphicFramePr>
        <p:xfrm>
          <a:off x="1146913" y="2450583"/>
          <a:ext cx="9899650" cy="2367450"/>
        </p:xfrm>
        <a:graphic>
          <a:graphicData uri="http://schemas.openxmlformats.org/drawingml/2006/table">
            <a:tbl>
              <a:tblPr>
                <a:tableStyleId>{5C22544A-7EE6-4342-B048-85BDC9FD1C3A}</a:tableStyleId>
              </a:tblPr>
              <a:tblGrid>
                <a:gridCol w="822802">
                  <a:extLst>
                    <a:ext uri="{9D8B030D-6E8A-4147-A177-3AD203B41FA5}">
                      <a16:colId xmlns:a16="http://schemas.microsoft.com/office/drawing/2014/main" xmlns="" val="20000"/>
                    </a:ext>
                  </a:extLst>
                </a:gridCol>
                <a:gridCol w="822167">
                  <a:extLst>
                    <a:ext uri="{9D8B030D-6E8A-4147-A177-3AD203B41FA5}">
                      <a16:colId xmlns:a16="http://schemas.microsoft.com/office/drawing/2014/main" xmlns="" val="20001"/>
                    </a:ext>
                  </a:extLst>
                </a:gridCol>
                <a:gridCol w="1480535">
                  <a:extLst>
                    <a:ext uri="{9D8B030D-6E8A-4147-A177-3AD203B41FA5}">
                      <a16:colId xmlns:a16="http://schemas.microsoft.com/office/drawing/2014/main" xmlns="" val="20002"/>
                    </a:ext>
                  </a:extLst>
                </a:gridCol>
                <a:gridCol w="471079">
                  <a:extLst>
                    <a:ext uri="{9D8B030D-6E8A-4147-A177-3AD203B41FA5}">
                      <a16:colId xmlns:a16="http://schemas.microsoft.com/office/drawing/2014/main" xmlns="" val="20003"/>
                    </a:ext>
                  </a:extLst>
                </a:gridCol>
                <a:gridCol w="578147">
                  <a:extLst>
                    <a:ext uri="{9D8B030D-6E8A-4147-A177-3AD203B41FA5}">
                      <a16:colId xmlns:a16="http://schemas.microsoft.com/office/drawing/2014/main" xmlns="" val="20004"/>
                    </a:ext>
                  </a:extLst>
                </a:gridCol>
                <a:gridCol w="694908">
                  <a:extLst>
                    <a:ext uri="{9D8B030D-6E8A-4147-A177-3AD203B41FA5}">
                      <a16:colId xmlns:a16="http://schemas.microsoft.com/office/drawing/2014/main" xmlns="" val="20005"/>
                    </a:ext>
                  </a:extLst>
                </a:gridCol>
                <a:gridCol w="502698">
                  <a:extLst>
                    <a:ext uri="{9D8B030D-6E8A-4147-A177-3AD203B41FA5}">
                      <a16:colId xmlns:a16="http://schemas.microsoft.com/office/drawing/2014/main" xmlns="" val="20006"/>
                    </a:ext>
                  </a:extLst>
                </a:gridCol>
                <a:gridCol w="588532">
                  <a:extLst>
                    <a:ext uri="{9D8B030D-6E8A-4147-A177-3AD203B41FA5}">
                      <a16:colId xmlns:a16="http://schemas.microsoft.com/office/drawing/2014/main" xmlns="" val="20007"/>
                    </a:ext>
                  </a:extLst>
                </a:gridCol>
                <a:gridCol w="588532">
                  <a:extLst>
                    <a:ext uri="{9D8B030D-6E8A-4147-A177-3AD203B41FA5}">
                      <a16:colId xmlns:a16="http://schemas.microsoft.com/office/drawing/2014/main" xmlns="" val="20008"/>
                    </a:ext>
                  </a:extLst>
                </a:gridCol>
                <a:gridCol w="502188">
                  <a:extLst>
                    <a:ext uri="{9D8B030D-6E8A-4147-A177-3AD203B41FA5}">
                      <a16:colId xmlns:a16="http://schemas.microsoft.com/office/drawing/2014/main" xmlns="" val="20009"/>
                    </a:ext>
                  </a:extLst>
                </a:gridCol>
                <a:gridCol w="510442">
                  <a:extLst>
                    <a:ext uri="{9D8B030D-6E8A-4147-A177-3AD203B41FA5}">
                      <a16:colId xmlns:a16="http://schemas.microsoft.com/office/drawing/2014/main" xmlns="" val="20010"/>
                    </a:ext>
                  </a:extLst>
                </a:gridCol>
                <a:gridCol w="701540">
                  <a:extLst>
                    <a:ext uri="{9D8B030D-6E8A-4147-A177-3AD203B41FA5}">
                      <a16:colId xmlns:a16="http://schemas.microsoft.com/office/drawing/2014/main" xmlns="" val="20011"/>
                    </a:ext>
                  </a:extLst>
                </a:gridCol>
                <a:gridCol w="759437">
                  <a:extLst>
                    <a:ext uri="{9D8B030D-6E8A-4147-A177-3AD203B41FA5}">
                      <a16:colId xmlns:a16="http://schemas.microsoft.com/office/drawing/2014/main" xmlns="" val="20012"/>
                    </a:ext>
                  </a:extLst>
                </a:gridCol>
                <a:gridCol w="876643">
                  <a:extLst>
                    <a:ext uri="{9D8B030D-6E8A-4147-A177-3AD203B41FA5}">
                      <a16:colId xmlns:a16="http://schemas.microsoft.com/office/drawing/2014/main" xmlns="" val="20013"/>
                    </a:ext>
                  </a:extLst>
                </a:gridCol>
              </a:tblGrid>
              <a:tr h="367855">
                <a:tc>
                  <a:txBody>
                    <a:bodyPr/>
                    <a:lstStyle/>
                    <a:p>
                      <a:pPr algn="ctr">
                        <a:spcAft>
                          <a:spcPts val="0"/>
                        </a:spcAft>
                      </a:pPr>
                      <a:r>
                        <a:rPr lang="zh-CN" sz="1200" kern="0" dirty="0">
                          <a:effectLst/>
                        </a:rPr>
                        <a:t>先导专项</a:t>
                      </a:r>
                      <a:endParaRPr lang="zh-CN" sz="1050" kern="100" dirty="0">
                        <a:effectLst/>
                      </a:endParaRPr>
                    </a:p>
                    <a:p>
                      <a:pPr algn="ctr">
                        <a:spcAft>
                          <a:spcPts val="0"/>
                        </a:spcAft>
                      </a:pPr>
                      <a:r>
                        <a:rPr lang="zh-CN" sz="1200" kern="0" dirty="0">
                          <a:effectLst/>
                        </a:rPr>
                        <a:t>档号</a:t>
                      </a:r>
                      <a:endParaRPr lang="zh-CN" sz="1050" kern="100" dirty="0">
                        <a:effectLst/>
                        <a:latin typeface="等线"/>
                        <a:ea typeface="等线"/>
                        <a:cs typeface="Times New Roman"/>
                      </a:endParaRPr>
                    </a:p>
                  </a:txBody>
                  <a:tcPr marL="68580" marR="68580" marT="0" marB="0"/>
                </a:tc>
                <a:tc>
                  <a:txBody>
                    <a:bodyPr/>
                    <a:lstStyle/>
                    <a:p>
                      <a:pPr algn="ctr">
                        <a:spcAft>
                          <a:spcPts val="0"/>
                        </a:spcAft>
                      </a:pPr>
                      <a:r>
                        <a:rPr lang="zh-CN" sz="1200" kern="0" dirty="0">
                          <a:effectLst/>
                        </a:rPr>
                        <a:t>立档单位</a:t>
                      </a:r>
                      <a:endParaRPr lang="zh-CN" sz="1050" kern="100" dirty="0">
                        <a:effectLst/>
                      </a:endParaRPr>
                    </a:p>
                    <a:p>
                      <a:pPr algn="ctr">
                        <a:spcAft>
                          <a:spcPts val="0"/>
                        </a:spcAft>
                      </a:pPr>
                      <a:r>
                        <a:rPr lang="zh-CN" sz="1200" kern="0" dirty="0">
                          <a:effectLst/>
                        </a:rPr>
                        <a:t>档号</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zh-CN" sz="1200" kern="0" dirty="0">
                          <a:effectLst/>
                        </a:rPr>
                        <a:t>题名</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张数</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dirty="0">
                          <a:effectLst/>
                        </a:rPr>
                        <a:t>摄影者</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zh-CN" sz="1200" kern="0" dirty="0">
                          <a:effectLst/>
                        </a:rPr>
                        <a:t>摄影时间</a:t>
                      </a:r>
                      <a:endParaRPr lang="zh-CN" sz="1050" kern="100" dirty="0">
                        <a:effectLst/>
                        <a:latin typeface="等线"/>
                        <a:ea typeface="等线"/>
                        <a:cs typeface="Times New Roman"/>
                      </a:endParaRPr>
                    </a:p>
                  </a:txBody>
                  <a:tcPr marL="68580" marR="68580" marT="0" marB="0"/>
                </a:tc>
                <a:tc>
                  <a:txBody>
                    <a:bodyPr/>
                    <a:lstStyle/>
                    <a:p>
                      <a:pPr algn="ctr">
                        <a:spcAft>
                          <a:spcPts val="0"/>
                        </a:spcAft>
                      </a:pPr>
                      <a:r>
                        <a:rPr lang="zh-CN" sz="1200" kern="0" dirty="0">
                          <a:effectLst/>
                        </a:rPr>
                        <a:t>容量</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格式名称</a:t>
                      </a:r>
                      <a:endParaRPr lang="zh-CN" sz="1050" kern="100">
                        <a:effectLst/>
                        <a:latin typeface="等线"/>
                        <a:ea typeface="等线"/>
                        <a:cs typeface="Times New Roman"/>
                      </a:endParaRPr>
                    </a:p>
                  </a:txBody>
                  <a:tcPr marL="68580" marR="68580" marT="0" marB="0"/>
                </a:tc>
                <a:tc>
                  <a:txBody>
                    <a:bodyPr/>
                    <a:lstStyle/>
                    <a:p>
                      <a:pPr algn="ctr">
                        <a:spcAft>
                          <a:spcPts val="0"/>
                        </a:spcAft>
                      </a:pPr>
                      <a:r>
                        <a:rPr lang="zh-CN" sz="1200" kern="0">
                          <a:effectLst/>
                        </a:rPr>
                        <a:t>保管期限</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密级</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保密期限</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zh-CN" sz="1200" kern="0" dirty="0">
                          <a:effectLst/>
                        </a:rPr>
                        <a:t>载体号</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zh-CN" sz="1200" kern="0" dirty="0">
                          <a:effectLst/>
                        </a:rPr>
                        <a:t>参见号</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zh-CN" sz="1200" kern="0">
                          <a:effectLst/>
                        </a:rPr>
                        <a:t>文字说明</a:t>
                      </a:r>
                      <a:endParaRPr lang="zh-CN" sz="1050" kern="100">
                        <a:effectLst/>
                        <a:latin typeface="等线"/>
                        <a:ea typeface="等线"/>
                        <a:cs typeface="Times New Roman"/>
                      </a:endParaRPr>
                    </a:p>
                  </a:txBody>
                  <a:tcPr marL="68580" marR="68580" marT="0" marB="0" anchor="ctr"/>
                </a:tc>
                <a:extLst>
                  <a:ext uri="{0D108BD9-81ED-4DB2-BD59-A6C34878D82A}">
                    <a16:rowId xmlns:a16="http://schemas.microsoft.com/office/drawing/2014/main" xmlns="" val="10000"/>
                  </a:ext>
                </a:extLst>
              </a:tr>
              <a:tr h="704195">
                <a:tc>
                  <a:txBody>
                    <a:bodyPr/>
                    <a:lstStyle/>
                    <a:p>
                      <a:pPr algn="ctr">
                        <a:spcAft>
                          <a:spcPts val="0"/>
                        </a:spcAft>
                      </a:pPr>
                      <a:r>
                        <a:rPr lang="en-US" sz="1000" kern="0" dirty="0">
                          <a:effectLst/>
                        </a:rPr>
                        <a:t>ZP-XDB37010101-0001</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dirty="0">
                          <a:effectLst/>
                        </a:rPr>
                        <a:t>XXXX</a:t>
                      </a:r>
                      <a:r>
                        <a:rPr lang="zh-CN" sz="1000" kern="0" dirty="0">
                          <a:effectLst/>
                        </a:rPr>
                        <a:t>照片</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3</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endParaRPr>
                    </a:p>
                    <a:p>
                      <a:pPr algn="ctr">
                        <a:spcAft>
                          <a:spcPts val="0"/>
                        </a:spcAft>
                      </a:pPr>
                      <a:endParaRPr lang="en-US" sz="1000" kern="0" dirty="0">
                        <a:effectLst/>
                      </a:endParaRPr>
                    </a:p>
                    <a:p>
                      <a:pPr algn="ctr">
                        <a:spcAft>
                          <a:spcPts val="0"/>
                        </a:spcAft>
                      </a:pPr>
                      <a:r>
                        <a:rPr lang="en-US" sz="1000" kern="0" dirty="0">
                          <a:effectLst/>
                        </a:rPr>
                        <a:t>XX</a:t>
                      </a:r>
                      <a:endParaRPr lang="zh-CN" sz="1050" kern="100" dirty="0">
                        <a:effectLst/>
                        <a:latin typeface="等线"/>
                        <a:ea typeface="等线"/>
                        <a:cs typeface="Times New Roman"/>
                      </a:endParaRPr>
                    </a:p>
                  </a:txBody>
                  <a:tcPr marL="68580" marR="68580" marT="0" marB="0"/>
                </a:tc>
                <a:tc>
                  <a:txBody>
                    <a:bodyPr/>
                    <a:lstStyle/>
                    <a:p>
                      <a:pPr algn="ctr">
                        <a:spcAft>
                          <a:spcPts val="0"/>
                        </a:spcAft>
                      </a:pPr>
                      <a:r>
                        <a:rPr lang="en-US" sz="1000" kern="0" dirty="0">
                          <a:effectLst/>
                        </a:rPr>
                        <a:t>20200101</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100KB</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endParaRPr>
                    </a:p>
                    <a:p>
                      <a:pPr algn="ctr">
                        <a:spcAft>
                          <a:spcPts val="0"/>
                        </a:spcAft>
                      </a:pPr>
                      <a:endParaRPr lang="en-US" sz="1000" kern="0" dirty="0">
                        <a:effectLst/>
                      </a:endParaRPr>
                    </a:p>
                    <a:p>
                      <a:pPr algn="ctr">
                        <a:spcAft>
                          <a:spcPts val="0"/>
                        </a:spcAft>
                      </a:pPr>
                      <a:r>
                        <a:rPr lang="en-US" sz="1000" kern="0" dirty="0">
                          <a:effectLst/>
                        </a:rPr>
                        <a:t>JPG</a:t>
                      </a:r>
                      <a:endParaRPr lang="zh-CN" sz="1050" kern="100" dirty="0">
                        <a:effectLst/>
                        <a:latin typeface="等线"/>
                        <a:ea typeface="等线"/>
                        <a:cs typeface="Times New Roman"/>
                      </a:endParaRPr>
                    </a:p>
                  </a:txBody>
                  <a:tcPr marL="68580" marR="68580" marT="0" marB="0"/>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extLst>
                  <a:ext uri="{0D108BD9-81ED-4DB2-BD59-A6C34878D82A}">
                    <a16:rowId xmlns:a16="http://schemas.microsoft.com/office/drawing/2014/main" xmlns="" val="10001"/>
                  </a:ext>
                </a:extLst>
              </a:tr>
              <a:tr h="323850">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extLst>
                  <a:ext uri="{0D108BD9-81ED-4DB2-BD59-A6C34878D82A}">
                    <a16:rowId xmlns:a16="http://schemas.microsoft.com/office/drawing/2014/main" xmlns="" val="10002"/>
                  </a:ext>
                </a:extLst>
              </a:tr>
              <a:tr h="323850">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extLst>
                  <a:ext uri="{0D108BD9-81ED-4DB2-BD59-A6C34878D82A}">
                    <a16:rowId xmlns:a16="http://schemas.microsoft.com/office/drawing/2014/main" xmlns="" val="10003"/>
                  </a:ext>
                </a:extLst>
              </a:tr>
              <a:tr h="323850">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extLst>
                  <a:ext uri="{0D108BD9-81ED-4DB2-BD59-A6C34878D82A}">
                    <a16:rowId xmlns:a16="http://schemas.microsoft.com/office/drawing/2014/main" xmlns="" val="10004"/>
                  </a:ext>
                </a:extLst>
              </a:tr>
              <a:tr h="323850">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a:effectLst/>
                        </a:rPr>
                        <a:t> </a:t>
                      </a:r>
                      <a:endParaRPr lang="zh-CN" sz="1050" kern="10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tc>
                  <a:txBody>
                    <a:bodyPr/>
                    <a:lstStyle/>
                    <a:p>
                      <a:pPr algn="ctr">
                        <a:spcAft>
                          <a:spcPts val="0"/>
                        </a:spcAft>
                      </a:pPr>
                      <a:r>
                        <a:rPr lang="en-US" sz="1000" kern="0" dirty="0">
                          <a:effectLst/>
                        </a:rPr>
                        <a:t> </a:t>
                      </a:r>
                      <a:endParaRPr lang="zh-CN" sz="1050" kern="100" dirty="0">
                        <a:effectLst/>
                        <a:latin typeface="等线"/>
                        <a:ea typeface="等线"/>
                        <a:cs typeface="Times New Roman"/>
                      </a:endParaRPr>
                    </a:p>
                  </a:txBody>
                  <a:tcPr marL="68580" marR="68580" marT="0" marB="0" anchor="ctr"/>
                </a:tc>
                <a:extLst>
                  <a:ext uri="{0D108BD9-81ED-4DB2-BD59-A6C34878D82A}">
                    <a16:rowId xmlns:a16="http://schemas.microsoft.com/office/drawing/2014/main" xmlns="" val="10005"/>
                  </a:ext>
                </a:extLst>
              </a:tr>
            </a:tbl>
          </a:graphicData>
        </a:graphic>
      </p:graphicFrame>
      <p:sp>
        <p:nvSpPr>
          <p:cNvPr id="32" name="文本框 18"/>
          <p:cNvSpPr txBox="1">
            <a:spLocks noChangeArrowheads="1"/>
          </p:cNvSpPr>
          <p:nvPr/>
        </p:nvSpPr>
        <p:spPr bwMode="auto">
          <a:xfrm>
            <a:off x="5454494" y="4650170"/>
            <a:ext cx="1860551" cy="43088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zh-CN" sz="1100" dirty="0">
                <a:solidFill>
                  <a:srgbClr val="FF0000"/>
                </a:solidFill>
                <a:latin typeface="微软雅黑" pitchFamily="34" charset="-122"/>
                <a:ea typeface="微软雅黑" pitchFamily="34" charset="-122"/>
              </a:rPr>
              <a:t>容量：填写照片大小，单位为</a:t>
            </a:r>
            <a:r>
              <a:rPr kumimoji="0" lang="en-US" altLang="zh-CN" sz="1100" dirty="0">
                <a:solidFill>
                  <a:srgbClr val="FF0000"/>
                </a:solidFill>
                <a:latin typeface="微软雅黑" pitchFamily="34" charset="-122"/>
                <a:ea typeface="微软雅黑" pitchFamily="34" charset="-122"/>
              </a:rPr>
              <a:t>MB</a:t>
            </a:r>
            <a:r>
              <a:rPr kumimoji="0" lang="zh-CN" altLang="zh-CN" sz="1100" dirty="0">
                <a:solidFill>
                  <a:srgbClr val="FF0000"/>
                </a:solidFill>
                <a:latin typeface="微软雅黑" pitchFamily="34" charset="-122"/>
                <a:ea typeface="微软雅黑" pitchFamily="34" charset="-122"/>
              </a:rPr>
              <a:t>、</a:t>
            </a:r>
            <a:r>
              <a:rPr kumimoji="0" lang="en-US" altLang="zh-CN" sz="1100" dirty="0">
                <a:solidFill>
                  <a:srgbClr val="FF0000"/>
                </a:solidFill>
                <a:latin typeface="微软雅黑" pitchFamily="34" charset="-122"/>
                <a:ea typeface="微软雅黑" pitchFamily="34" charset="-122"/>
              </a:rPr>
              <a:t>GB</a:t>
            </a:r>
            <a:r>
              <a:rPr kumimoji="0" lang="zh-CN" altLang="zh-CN" sz="1100" dirty="0">
                <a:solidFill>
                  <a:srgbClr val="FF0000"/>
                </a:solidFill>
                <a:latin typeface="微软雅黑" pitchFamily="34" charset="-122"/>
                <a:ea typeface="微软雅黑" pitchFamily="34" charset="-122"/>
              </a:rPr>
              <a:t>等。</a:t>
            </a:r>
            <a:endParaRPr kumimoji="0" lang="zh-CN" altLang="en-US" sz="1100" dirty="0">
              <a:solidFill>
                <a:srgbClr val="FF0000"/>
              </a:solidFill>
              <a:latin typeface="微软雅黑" pitchFamily="34" charset="-122"/>
              <a:ea typeface="微软雅黑" pitchFamily="34" charset="-122"/>
            </a:endParaRPr>
          </a:p>
        </p:txBody>
      </p:sp>
      <p:sp>
        <p:nvSpPr>
          <p:cNvPr id="34" name="文本框 18"/>
          <p:cNvSpPr txBox="1">
            <a:spLocks noChangeArrowheads="1"/>
          </p:cNvSpPr>
          <p:nvPr/>
        </p:nvSpPr>
        <p:spPr bwMode="auto">
          <a:xfrm>
            <a:off x="4890240" y="4050383"/>
            <a:ext cx="1128507" cy="43088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摄制时间：照片的拍摄时间。</a:t>
            </a:r>
          </a:p>
        </p:txBody>
      </p:sp>
      <p:sp>
        <p:nvSpPr>
          <p:cNvPr id="35" name="文本框 18"/>
          <p:cNvSpPr txBox="1">
            <a:spLocks noChangeArrowheads="1"/>
          </p:cNvSpPr>
          <p:nvPr/>
        </p:nvSpPr>
        <p:spPr bwMode="auto">
          <a:xfrm>
            <a:off x="9397594" y="4602429"/>
            <a:ext cx="1106989" cy="769441"/>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参见号：</a:t>
            </a:r>
            <a:r>
              <a:rPr kumimoji="0" lang="zh-CN" altLang="zh-CN" sz="1100" dirty="0">
                <a:solidFill>
                  <a:srgbClr val="FF0000"/>
                </a:solidFill>
                <a:latin typeface="微软雅黑" pitchFamily="34" charset="-122"/>
                <a:ea typeface="微软雅黑" pitchFamily="34" charset="-122"/>
              </a:rPr>
              <a:t>与照片有密切联系的其他载体类型档案的档号。</a:t>
            </a:r>
          </a:p>
        </p:txBody>
      </p:sp>
      <p:sp>
        <p:nvSpPr>
          <p:cNvPr id="36" name="文本框 18"/>
          <p:cNvSpPr txBox="1">
            <a:spLocks noChangeArrowheads="1"/>
          </p:cNvSpPr>
          <p:nvPr/>
        </p:nvSpPr>
        <p:spPr bwMode="auto">
          <a:xfrm>
            <a:off x="8355287" y="5525749"/>
            <a:ext cx="1860551" cy="769441"/>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载体号：</a:t>
            </a:r>
            <a:r>
              <a:rPr kumimoji="0" lang="zh-CN" altLang="zh-CN" sz="1100" dirty="0">
                <a:solidFill>
                  <a:srgbClr val="FF0000"/>
                </a:solidFill>
                <a:latin typeface="微软雅黑" pitchFamily="34" charset="-122"/>
                <a:ea typeface="微软雅黑" pitchFamily="34" charset="-122"/>
              </a:rPr>
              <a:t>照片脱机存储的载体号，载体号结构可为“</a:t>
            </a:r>
            <a:r>
              <a:rPr kumimoji="0" lang="en-US" altLang="zh-CN" sz="1100" dirty="0">
                <a:solidFill>
                  <a:srgbClr val="FF0000"/>
                </a:solidFill>
                <a:latin typeface="微软雅黑" pitchFamily="34" charset="-122"/>
                <a:ea typeface="微软雅黑" pitchFamily="34" charset="-122"/>
              </a:rPr>
              <a:t>ZP-</a:t>
            </a:r>
            <a:r>
              <a:rPr kumimoji="0" lang="zh-CN" altLang="zh-CN" sz="1100" dirty="0">
                <a:solidFill>
                  <a:srgbClr val="FF0000"/>
                </a:solidFill>
                <a:latin typeface="微软雅黑" pitchFamily="34" charset="-122"/>
                <a:ea typeface="微软雅黑" pitchFamily="34" charset="-122"/>
              </a:rPr>
              <a:t>任务编号</a:t>
            </a:r>
            <a:r>
              <a:rPr kumimoji="0" lang="en-US" altLang="zh-CN" sz="1100" dirty="0">
                <a:solidFill>
                  <a:srgbClr val="FF0000"/>
                </a:solidFill>
                <a:latin typeface="微软雅黑" pitchFamily="34" charset="-122"/>
                <a:ea typeface="微软雅黑" pitchFamily="34" charset="-122"/>
              </a:rPr>
              <a:t>-</a:t>
            </a:r>
            <a:r>
              <a:rPr kumimoji="0" lang="zh-CN" altLang="zh-CN" sz="1100" dirty="0">
                <a:solidFill>
                  <a:srgbClr val="FF0000"/>
                </a:solidFill>
                <a:latin typeface="微软雅黑" pitchFamily="34" charset="-122"/>
                <a:ea typeface="微软雅黑" pitchFamily="34" charset="-122"/>
              </a:rPr>
              <a:t>年度</a:t>
            </a:r>
            <a:r>
              <a:rPr kumimoji="0" lang="en-US" altLang="zh-CN" sz="1100" dirty="0">
                <a:solidFill>
                  <a:srgbClr val="FF0000"/>
                </a:solidFill>
                <a:latin typeface="微软雅黑" pitchFamily="34" charset="-122"/>
                <a:ea typeface="微软雅黑" pitchFamily="34" charset="-122"/>
              </a:rPr>
              <a:t>-</a:t>
            </a:r>
            <a:r>
              <a:rPr kumimoji="0" lang="zh-CN" altLang="zh-CN" sz="1100" dirty="0">
                <a:solidFill>
                  <a:srgbClr val="FF0000"/>
                </a:solidFill>
                <a:latin typeface="微软雅黑" pitchFamily="34" charset="-122"/>
                <a:ea typeface="微软雅黑" pitchFamily="34" charset="-122"/>
              </a:rPr>
              <a:t>载体序号”。</a:t>
            </a:r>
            <a:endParaRPr kumimoji="0" lang="zh-CN" altLang="en-US" sz="1100" dirty="0">
              <a:solidFill>
                <a:srgbClr val="FF0000"/>
              </a:solidFill>
              <a:latin typeface="微软雅黑" pitchFamily="34" charset="-122"/>
              <a:ea typeface="微软雅黑" pitchFamily="34" charset="-122"/>
            </a:endParaRPr>
          </a:p>
        </p:txBody>
      </p:sp>
      <p:cxnSp>
        <p:nvCxnSpPr>
          <p:cNvPr id="37" name="直接箭头连接符 36">
            <a:extLst>
              <a:ext uri="{FF2B5EF4-FFF2-40B4-BE49-F238E27FC236}">
                <a16:creationId xmlns:a16="http://schemas.microsoft.com/office/drawing/2014/main" xmlns="" id="{8ADF3B56-3A9A-47F5-A04E-20324463793A}"/>
              </a:ext>
            </a:extLst>
          </p:cNvPr>
          <p:cNvCxnSpPr/>
          <p:nvPr/>
        </p:nvCxnSpPr>
        <p:spPr bwMode="auto">
          <a:xfrm flipV="1">
            <a:off x="2519046" y="4771707"/>
            <a:ext cx="0" cy="21544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接箭头连接符 44">
            <a:extLst>
              <a:ext uri="{FF2B5EF4-FFF2-40B4-BE49-F238E27FC236}">
                <a16:creationId xmlns:a16="http://schemas.microsoft.com/office/drawing/2014/main" xmlns="" id="{8ADF3B56-3A9A-47F5-A04E-20324463793A}"/>
              </a:ext>
            </a:extLst>
          </p:cNvPr>
          <p:cNvCxnSpPr/>
          <p:nvPr/>
        </p:nvCxnSpPr>
        <p:spPr bwMode="auto">
          <a:xfrm>
            <a:off x="3930912" y="1954055"/>
            <a:ext cx="0" cy="25241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6098" name="文本框 18"/>
          <p:cNvSpPr txBox="1">
            <a:spLocks noChangeArrowheads="1"/>
          </p:cNvSpPr>
          <p:nvPr/>
        </p:nvSpPr>
        <p:spPr bwMode="auto">
          <a:xfrm>
            <a:off x="4673846" y="3535580"/>
            <a:ext cx="1092602" cy="43088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摄制者：照片的拍摄者。</a:t>
            </a:r>
            <a:endParaRPr kumimoji="0" lang="en-US" altLang="zh-CN" sz="1100" dirty="0">
              <a:solidFill>
                <a:srgbClr val="FF0000"/>
              </a:solidFill>
              <a:latin typeface="微软雅黑" pitchFamily="34" charset="-122"/>
              <a:ea typeface="微软雅黑" pitchFamily="34" charset="-122"/>
            </a:endParaRPr>
          </a:p>
        </p:txBody>
      </p:sp>
      <p:sp>
        <p:nvSpPr>
          <p:cNvPr id="46100" name="文本框 18"/>
          <p:cNvSpPr txBox="1">
            <a:spLocks noChangeArrowheads="1"/>
          </p:cNvSpPr>
          <p:nvPr/>
        </p:nvSpPr>
        <p:spPr bwMode="auto">
          <a:xfrm>
            <a:off x="8003934" y="4602429"/>
            <a:ext cx="1186356" cy="430887"/>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保管期限：根据保管期限表填写。</a:t>
            </a:r>
          </a:p>
        </p:txBody>
      </p:sp>
      <p:sp>
        <p:nvSpPr>
          <p:cNvPr id="46106" name="文本框 18"/>
          <p:cNvSpPr txBox="1">
            <a:spLocks noChangeArrowheads="1"/>
          </p:cNvSpPr>
          <p:nvPr/>
        </p:nvSpPr>
        <p:spPr bwMode="auto">
          <a:xfrm>
            <a:off x="6384770" y="3523685"/>
            <a:ext cx="938513" cy="938719"/>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格式名称：照片的计算机文件类型。如</a:t>
            </a:r>
            <a:r>
              <a:rPr kumimoji="0" lang="en-US" altLang="zh-CN" sz="1100" dirty="0">
                <a:solidFill>
                  <a:srgbClr val="FF0000"/>
                </a:solidFill>
                <a:latin typeface="微软雅黑" pitchFamily="34" charset="-122"/>
                <a:ea typeface="微软雅黑" pitchFamily="34" charset="-122"/>
              </a:rPr>
              <a:t>JPG</a:t>
            </a:r>
            <a:r>
              <a:rPr kumimoji="0" lang="zh-CN" altLang="en-US" sz="1100" dirty="0">
                <a:solidFill>
                  <a:srgbClr val="FF0000"/>
                </a:solidFill>
                <a:latin typeface="微软雅黑" pitchFamily="34" charset="-122"/>
                <a:ea typeface="微软雅黑" pitchFamily="34" charset="-122"/>
              </a:rPr>
              <a:t>、</a:t>
            </a:r>
            <a:r>
              <a:rPr kumimoji="0" lang="en-US" altLang="zh-CN" sz="1100" dirty="0">
                <a:solidFill>
                  <a:srgbClr val="FF0000"/>
                </a:solidFill>
                <a:latin typeface="微软雅黑" pitchFamily="34" charset="-122"/>
                <a:ea typeface="微软雅黑" pitchFamily="34" charset="-122"/>
              </a:rPr>
              <a:t>TIF</a:t>
            </a:r>
            <a:r>
              <a:rPr kumimoji="0" lang="zh-CN" altLang="en-US" sz="1100" dirty="0">
                <a:solidFill>
                  <a:srgbClr val="FF0000"/>
                </a:solidFill>
                <a:latin typeface="微软雅黑" pitchFamily="34" charset="-122"/>
                <a:ea typeface="微软雅黑" pitchFamily="34" charset="-122"/>
              </a:rPr>
              <a:t>等。</a:t>
            </a:r>
          </a:p>
        </p:txBody>
      </p:sp>
      <p:sp>
        <p:nvSpPr>
          <p:cNvPr id="46102" name="文本框 18"/>
          <p:cNvSpPr txBox="1">
            <a:spLocks noChangeArrowheads="1"/>
          </p:cNvSpPr>
          <p:nvPr/>
        </p:nvSpPr>
        <p:spPr bwMode="auto">
          <a:xfrm>
            <a:off x="7538061" y="3215129"/>
            <a:ext cx="793488" cy="1277273"/>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3200">
                <a:solidFill>
                  <a:schemeClr val="tx1"/>
                </a:solidFill>
                <a:latin typeface="Calibri" pitchFamily="34" charset="0"/>
                <a:ea typeface="宋体" charset="-122"/>
              </a:defRPr>
            </a:lvl1pPr>
            <a:lvl2pPr>
              <a:defRPr kumimoji="1" sz="2800">
                <a:solidFill>
                  <a:schemeClr val="tx1"/>
                </a:solidFill>
                <a:latin typeface="Calibri" pitchFamily="34" charset="0"/>
                <a:ea typeface="宋体" charset="-122"/>
              </a:defRPr>
            </a:lvl2pPr>
            <a:lvl3pPr>
              <a:defRPr kumimoji="1" sz="2400">
                <a:solidFill>
                  <a:schemeClr val="tx1"/>
                </a:solidFill>
                <a:latin typeface="Calibri" pitchFamily="34" charset="0"/>
                <a:ea typeface="宋体" charset="-122"/>
              </a:defRPr>
            </a:lvl3pPr>
            <a:lvl4pPr>
              <a:defRPr kumimoji="1" sz="2000">
                <a:solidFill>
                  <a:schemeClr val="tx1"/>
                </a:solidFill>
                <a:latin typeface="Calibri" pitchFamily="34" charset="0"/>
                <a:ea typeface="宋体" charset="-122"/>
              </a:defRPr>
            </a:lvl4pPr>
            <a:lvl5pPr>
              <a:defRPr kumimoji="1" sz="2000">
                <a:solidFill>
                  <a:schemeClr val="tx1"/>
                </a:solidFill>
                <a:latin typeface="Calibri" pitchFamily="34" charset="0"/>
                <a:ea typeface="宋体" charset="-122"/>
              </a:defRPr>
            </a:lvl5pPr>
            <a:lvl6pPr eaLnBrk="0" fontAlgn="base" hangingPunct="0">
              <a:spcAft>
                <a:spcPct val="0"/>
              </a:spcAft>
              <a:buFont typeface="Arial" charset="0"/>
              <a:buChar char="»"/>
              <a:defRPr kumimoji="1" sz="2000">
                <a:solidFill>
                  <a:schemeClr val="tx1"/>
                </a:solidFill>
                <a:latin typeface="Calibri" pitchFamily="34" charset="0"/>
                <a:ea typeface="宋体" charset="-122"/>
              </a:defRPr>
            </a:lvl6pPr>
            <a:lvl7pPr eaLnBrk="0" fontAlgn="base" hangingPunct="0">
              <a:spcAft>
                <a:spcPct val="0"/>
              </a:spcAft>
              <a:buFont typeface="Arial" charset="0"/>
              <a:buChar char="»"/>
              <a:defRPr kumimoji="1" sz="2000">
                <a:solidFill>
                  <a:schemeClr val="tx1"/>
                </a:solidFill>
                <a:latin typeface="Calibri" pitchFamily="34" charset="0"/>
                <a:ea typeface="宋体" charset="-122"/>
              </a:defRPr>
            </a:lvl7pPr>
            <a:lvl8pPr eaLnBrk="0" fontAlgn="base" hangingPunct="0">
              <a:spcAft>
                <a:spcPct val="0"/>
              </a:spcAft>
              <a:buFont typeface="Arial" charset="0"/>
              <a:buChar char="»"/>
              <a:defRPr kumimoji="1" sz="2000">
                <a:solidFill>
                  <a:schemeClr val="tx1"/>
                </a:solidFill>
                <a:latin typeface="Calibri" pitchFamily="34" charset="0"/>
                <a:ea typeface="宋体" charset="-122"/>
              </a:defRPr>
            </a:lvl8pPr>
            <a:lvl9pPr eaLnBrk="0" fontAlgn="base" hangingPunct="0">
              <a:spcAft>
                <a:spcPct val="0"/>
              </a:spcAft>
              <a:buFont typeface="Arial" charset="0"/>
              <a:buChar char="»"/>
              <a:defRPr kumimoji="1" sz="2000">
                <a:solidFill>
                  <a:schemeClr val="tx1"/>
                </a:solidFill>
                <a:latin typeface="Calibri" pitchFamily="34" charset="0"/>
                <a:ea typeface="宋体" charset="-122"/>
              </a:defRPr>
            </a:lvl9pPr>
          </a:lstStyle>
          <a:p>
            <a:r>
              <a:rPr kumimoji="0" lang="zh-CN" altLang="en-US" sz="1100" dirty="0">
                <a:solidFill>
                  <a:srgbClr val="FF0000"/>
                </a:solidFill>
                <a:latin typeface="微软雅黑" pitchFamily="34" charset="-122"/>
                <a:ea typeface="微软雅黑" pitchFamily="34" charset="-122"/>
              </a:rPr>
              <a:t>密级：密级文件分为秘密、机密、绝密；没有密级的，不用标识。</a:t>
            </a:r>
          </a:p>
        </p:txBody>
      </p:sp>
      <p:cxnSp>
        <p:nvCxnSpPr>
          <p:cNvPr id="46" name="直接箭头连接符 45">
            <a:extLst>
              <a:ext uri="{FF2B5EF4-FFF2-40B4-BE49-F238E27FC236}">
                <a16:creationId xmlns:a16="http://schemas.microsoft.com/office/drawing/2014/main" xmlns="" id="{8ADF3B56-3A9A-47F5-A04E-20324463793A}"/>
              </a:ext>
            </a:extLst>
          </p:cNvPr>
          <p:cNvCxnSpPr/>
          <p:nvPr/>
        </p:nvCxnSpPr>
        <p:spPr bwMode="auto">
          <a:xfrm flipV="1">
            <a:off x="4568259" y="3404642"/>
            <a:ext cx="0" cy="218267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接箭头连接符 47">
            <a:extLst>
              <a:ext uri="{FF2B5EF4-FFF2-40B4-BE49-F238E27FC236}">
                <a16:creationId xmlns:a16="http://schemas.microsoft.com/office/drawing/2014/main" xmlns="" id="{8ADF3B56-3A9A-47F5-A04E-20324463793A}"/>
              </a:ext>
            </a:extLst>
          </p:cNvPr>
          <p:cNvCxnSpPr/>
          <p:nvPr/>
        </p:nvCxnSpPr>
        <p:spPr bwMode="auto">
          <a:xfrm flipV="1">
            <a:off x="5074580" y="3296920"/>
            <a:ext cx="0" cy="21544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接箭头连接符 48">
            <a:extLst>
              <a:ext uri="{FF2B5EF4-FFF2-40B4-BE49-F238E27FC236}">
                <a16:creationId xmlns:a16="http://schemas.microsoft.com/office/drawing/2014/main" xmlns="" id="{8ADF3B56-3A9A-47F5-A04E-20324463793A}"/>
              </a:ext>
            </a:extLst>
          </p:cNvPr>
          <p:cNvCxnSpPr/>
          <p:nvPr/>
        </p:nvCxnSpPr>
        <p:spPr bwMode="auto">
          <a:xfrm flipH="1" flipV="1">
            <a:off x="5884569" y="3241964"/>
            <a:ext cx="3816" cy="80842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接箭头连接符 51">
            <a:extLst>
              <a:ext uri="{FF2B5EF4-FFF2-40B4-BE49-F238E27FC236}">
                <a16:creationId xmlns:a16="http://schemas.microsoft.com/office/drawing/2014/main" xmlns="" id="{8ADF3B56-3A9A-47F5-A04E-20324463793A}"/>
              </a:ext>
            </a:extLst>
          </p:cNvPr>
          <p:cNvCxnSpPr/>
          <p:nvPr/>
        </p:nvCxnSpPr>
        <p:spPr bwMode="auto">
          <a:xfrm flipH="1" flipV="1">
            <a:off x="6144684" y="3394798"/>
            <a:ext cx="3816" cy="120763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接箭头连接符 52">
            <a:extLst>
              <a:ext uri="{FF2B5EF4-FFF2-40B4-BE49-F238E27FC236}">
                <a16:creationId xmlns:a16="http://schemas.microsoft.com/office/drawing/2014/main" xmlns="" id="{8ADF3B56-3A9A-47F5-A04E-20324463793A}"/>
              </a:ext>
            </a:extLst>
          </p:cNvPr>
          <p:cNvCxnSpPr/>
          <p:nvPr/>
        </p:nvCxnSpPr>
        <p:spPr bwMode="auto">
          <a:xfrm flipV="1">
            <a:off x="6862409" y="3287076"/>
            <a:ext cx="0" cy="21544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接箭头连接符 54">
            <a:extLst>
              <a:ext uri="{FF2B5EF4-FFF2-40B4-BE49-F238E27FC236}">
                <a16:creationId xmlns:a16="http://schemas.microsoft.com/office/drawing/2014/main" xmlns="" id="{8ADF3B56-3A9A-47F5-A04E-20324463793A}"/>
              </a:ext>
            </a:extLst>
          </p:cNvPr>
          <p:cNvCxnSpPr/>
          <p:nvPr/>
        </p:nvCxnSpPr>
        <p:spPr bwMode="auto">
          <a:xfrm flipV="1">
            <a:off x="7934805" y="2851070"/>
            <a:ext cx="0" cy="21544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接箭头连接符 55">
            <a:extLst>
              <a:ext uri="{FF2B5EF4-FFF2-40B4-BE49-F238E27FC236}">
                <a16:creationId xmlns:a16="http://schemas.microsoft.com/office/drawing/2014/main" xmlns="" id="{8ADF3B56-3A9A-47F5-A04E-20324463793A}"/>
              </a:ext>
            </a:extLst>
          </p:cNvPr>
          <p:cNvCxnSpPr/>
          <p:nvPr/>
        </p:nvCxnSpPr>
        <p:spPr bwMode="auto">
          <a:xfrm flipV="1">
            <a:off x="8506729" y="2958791"/>
            <a:ext cx="0" cy="162788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接箭头连接符 57">
            <a:extLst>
              <a:ext uri="{FF2B5EF4-FFF2-40B4-BE49-F238E27FC236}">
                <a16:creationId xmlns:a16="http://schemas.microsoft.com/office/drawing/2014/main" xmlns="" id="{8ADF3B56-3A9A-47F5-A04E-20324463793A}"/>
              </a:ext>
            </a:extLst>
          </p:cNvPr>
          <p:cNvCxnSpPr>
            <a:stCxn id="36" idx="0"/>
          </p:cNvCxnSpPr>
          <p:nvPr/>
        </p:nvCxnSpPr>
        <p:spPr bwMode="auto">
          <a:xfrm flipH="1" flipV="1">
            <a:off x="9285562" y="2958792"/>
            <a:ext cx="1" cy="256695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接箭头连接符 58">
            <a:extLst>
              <a:ext uri="{FF2B5EF4-FFF2-40B4-BE49-F238E27FC236}">
                <a16:creationId xmlns:a16="http://schemas.microsoft.com/office/drawing/2014/main" xmlns="" id="{8ADF3B56-3A9A-47F5-A04E-20324463793A}"/>
              </a:ext>
            </a:extLst>
          </p:cNvPr>
          <p:cNvCxnSpPr/>
          <p:nvPr/>
        </p:nvCxnSpPr>
        <p:spPr bwMode="auto">
          <a:xfrm flipV="1">
            <a:off x="9776309" y="2921267"/>
            <a:ext cx="0" cy="166772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8" name="Rectangle 2"/>
          <p:cNvSpPr>
            <a:spLocks noChangeArrowheads="1"/>
          </p:cNvSpPr>
          <p:nvPr/>
        </p:nvSpPr>
        <p:spPr bwMode="auto">
          <a:xfrm>
            <a:off x="1399831" y="1896746"/>
            <a:ext cx="964525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5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                                       </a:t>
            </a:r>
            <a:r>
              <a:rPr kumimoji="0" lang="zh-CN" altLang="en-US" sz="15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照 片 </a:t>
            </a:r>
            <a:r>
              <a:rPr kumimoji="0" lang="zh-CN" sz="15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档</a:t>
            </a:r>
            <a:r>
              <a:rPr kumimoji="0" lang="zh-CN" sz="1500" b="1" i="0" u="none" strike="noStrike" cap="none" normalizeH="0" baseline="0" dirty="0">
                <a:ln>
                  <a:noFill/>
                </a:ln>
                <a:solidFill>
                  <a:schemeClr val="tx1"/>
                </a:solidFill>
                <a:effectLst/>
                <a:latin typeface="等线" charset="-122"/>
                <a:ea typeface="黑体" pitchFamily="49" charset="-122"/>
                <a:cs typeface="Times New Roman" pitchFamily="18" charset="0"/>
              </a:rPr>
              <a:t> </a:t>
            </a:r>
            <a:r>
              <a:rPr kumimoji="0" lang="zh-CN" sz="15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案</a:t>
            </a:r>
            <a:r>
              <a:rPr kumimoji="0" lang="zh-CN" sz="1500" b="1" i="0" u="none" strike="noStrike" cap="none" normalizeH="0" baseline="0" dirty="0">
                <a:ln>
                  <a:noFill/>
                </a:ln>
                <a:solidFill>
                  <a:schemeClr val="tx1"/>
                </a:solidFill>
                <a:effectLst/>
                <a:latin typeface="等线" charset="-122"/>
                <a:ea typeface="黑体" pitchFamily="49" charset="-122"/>
                <a:cs typeface="Times New Roman" pitchFamily="18" charset="0"/>
              </a:rPr>
              <a:t> </a:t>
            </a:r>
            <a:r>
              <a:rPr kumimoji="0" lang="zh-CN" sz="15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目</a:t>
            </a:r>
            <a:r>
              <a:rPr kumimoji="0" lang="zh-CN" sz="1500" b="1" i="0" u="none" strike="noStrike" cap="none" normalizeH="0" baseline="0" dirty="0">
                <a:ln>
                  <a:noFill/>
                </a:ln>
                <a:solidFill>
                  <a:schemeClr val="tx1"/>
                </a:solidFill>
                <a:effectLst/>
                <a:latin typeface="等线" charset="-122"/>
                <a:ea typeface="黑体" pitchFamily="49" charset="-122"/>
                <a:cs typeface="Times New Roman" pitchFamily="18" charset="0"/>
              </a:rPr>
              <a:t> </a:t>
            </a:r>
            <a:r>
              <a:rPr kumimoji="0" lang="zh-CN" sz="15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录</a:t>
            </a:r>
            <a:endParaRPr kumimoji="0" lang="zh-CN" sz="8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sz="1200" b="0" i="0" u="none" strike="noStrike" cap="none" normalizeH="0" baseline="0" dirty="0">
                <a:ln>
                  <a:noFill/>
                </a:ln>
                <a:solidFill>
                  <a:schemeClr val="tx1"/>
                </a:solidFill>
                <a:effectLst/>
                <a:latin typeface="黑体" pitchFamily="49" charset="-122"/>
                <a:ea typeface="黑体" pitchFamily="49" charset="-122"/>
                <a:cs typeface="Times New Roman" pitchFamily="18" charset="0"/>
              </a:rPr>
              <a:t>任务名称：</a:t>
            </a:r>
            <a:r>
              <a:rPr kumimoji="0" lang="zh-CN" altLang="en-US" sz="1000" b="0" i="0" u="none" strike="noStrike" cap="none" normalizeH="0" baseline="0" dirty="0">
                <a:ln>
                  <a:noFill/>
                </a:ln>
                <a:solidFill>
                  <a:schemeClr val="tx1"/>
                </a:solidFill>
                <a:effectLst/>
                <a:latin typeface="等线" charset="-122"/>
                <a:ea typeface="等线" charset="-122"/>
                <a:cs typeface="Times New Roman" pitchFamily="18" charset="0"/>
              </a:rPr>
              <a:t>                                                                                                                                                                                                                     </a:t>
            </a:r>
            <a:r>
              <a:rPr kumimoji="0" lang="zh-CN" altLang="en-US" sz="1000" b="0" i="0" u="none" strike="noStrike" cap="none" normalizeH="0" baseline="0" dirty="0">
                <a:ln>
                  <a:noFill/>
                </a:ln>
                <a:solidFill>
                  <a:schemeClr val="tx1"/>
                </a:solidFill>
                <a:effectLst/>
                <a:latin typeface="Times New Roman" pitchFamily="18" charset="0"/>
                <a:ea typeface="等线" charset="-122"/>
                <a:cs typeface="Times New Roman" pitchFamily="18" charset="0"/>
              </a:rPr>
              <a:t>共</a:t>
            </a:r>
            <a:r>
              <a:rPr kumimoji="0" lang="zh-CN" altLang="en-US" sz="1000" b="0" i="0" u="none" strike="noStrike" cap="none" normalizeH="0" baseline="0" dirty="0">
                <a:ln>
                  <a:noFill/>
                </a:ln>
                <a:solidFill>
                  <a:schemeClr val="tx1"/>
                </a:solidFill>
                <a:effectLst/>
                <a:latin typeface="等线" charset="-122"/>
                <a:ea typeface="等线" charset="-122"/>
                <a:cs typeface="Times New Roman" pitchFamily="18" charset="0"/>
              </a:rPr>
              <a:t>   </a:t>
            </a:r>
            <a:r>
              <a:rPr kumimoji="0" lang="zh-CN" altLang="en-US" sz="1000" b="0" i="0" u="none" strike="noStrike" cap="none" normalizeH="0" baseline="0" dirty="0">
                <a:ln>
                  <a:noFill/>
                </a:ln>
                <a:solidFill>
                  <a:schemeClr val="tx1"/>
                </a:solidFill>
                <a:effectLst/>
                <a:latin typeface="Times New Roman" pitchFamily="18" charset="0"/>
                <a:ea typeface="等线" charset="-122"/>
                <a:cs typeface="Times New Roman" pitchFamily="18" charset="0"/>
              </a:rPr>
              <a:t>页</a:t>
            </a:r>
            <a:r>
              <a:rPr kumimoji="0" lang="zh-CN" altLang="en-US" sz="1000" b="0" i="0" u="none" strike="noStrike" cap="none" normalizeH="0" baseline="0" dirty="0">
                <a:ln>
                  <a:noFill/>
                </a:ln>
                <a:solidFill>
                  <a:schemeClr val="tx1"/>
                </a:solidFill>
                <a:effectLst/>
                <a:latin typeface="等线" charset="-122"/>
                <a:ea typeface="等线" charset="-122"/>
                <a:cs typeface="Times New Roman" pitchFamily="18" charset="0"/>
              </a:rPr>
              <a:t> </a:t>
            </a:r>
            <a:r>
              <a:rPr kumimoji="0" lang="zh-CN" altLang="en-US" sz="1000" b="0" i="0" u="none" strike="noStrike" cap="none" normalizeH="0" baseline="0" dirty="0">
                <a:ln>
                  <a:noFill/>
                </a:ln>
                <a:solidFill>
                  <a:schemeClr val="tx1"/>
                </a:solidFill>
                <a:effectLst/>
                <a:latin typeface="Times New Roman" pitchFamily="18" charset="0"/>
                <a:ea typeface="等线" charset="-122"/>
                <a:cs typeface="Times New Roman" pitchFamily="18" charset="0"/>
              </a:rPr>
              <a:t>第</a:t>
            </a:r>
            <a:r>
              <a:rPr kumimoji="0" lang="zh-CN" altLang="en-US" sz="1000" b="0" i="0" u="none" strike="noStrike" cap="none" normalizeH="0" baseline="0" dirty="0">
                <a:ln>
                  <a:noFill/>
                </a:ln>
                <a:solidFill>
                  <a:schemeClr val="tx1"/>
                </a:solidFill>
                <a:effectLst/>
                <a:latin typeface="等线" charset="-122"/>
                <a:ea typeface="等线" charset="-122"/>
                <a:cs typeface="Times New Roman" pitchFamily="18" charset="0"/>
              </a:rPr>
              <a:t>   </a:t>
            </a:r>
            <a:r>
              <a:rPr kumimoji="0" lang="zh-CN" altLang="en-US" sz="1000" b="0" i="0" u="none" strike="noStrike" cap="none" normalizeH="0" baseline="0" dirty="0">
                <a:ln>
                  <a:noFill/>
                </a:ln>
                <a:solidFill>
                  <a:schemeClr val="tx1"/>
                </a:solidFill>
                <a:effectLst/>
                <a:latin typeface="Times New Roman" pitchFamily="18" charset="0"/>
                <a:ea typeface="等线" charset="-122"/>
                <a:cs typeface="Times New Roman" pitchFamily="18" charset="0"/>
              </a:rPr>
              <a:t>页</a:t>
            </a:r>
            <a:endParaRPr kumimoji="0" lang="zh-CN" altLang="en-US" sz="8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spTree>
    <p:extLst>
      <p:ext uri="{BB962C8B-B14F-4D97-AF65-F5344CB8AC3E}">
        <p14:creationId xmlns:p14="http://schemas.microsoft.com/office/powerpoint/2010/main" val="16539556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751</TotalTime>
  <Words>1550</Words>
  <Application>Microsoft Office PowerPoint</Application>
  <PresentationFormat>自定义</PresentationFormat>
  <Paragraphs>481</Paragraphs>
  <Slides>11</Slides>
  <Notes>9</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Office 主题​​</vt:lpstr>
      <vt:lpstr>Image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NTKO</dc:creator>
  <cp:lastModifiedBy>user</cp:lastModifiedBy>
  <cp:revision>54</cp:revision>
  <dcterms:created xsi:type="dcterms:W3CDTF">2022-09-08T08:39:13Z</dcterms:created>
  <dcterms:modified xsi:type="dcterms:W3CDTF">2023-05-09T02:38:49Z</dcterms:modified>
</cp:coreProperties>
</file>